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notesMasterIdLst>
    <p:notesMasterId r:id="rId4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4.1 Quiz" id="{1561546e-e87c-7dea-7412-783631101ff6}">
          <p14:sldIdLst>
            <p14:sldId id="256"/>
            <p14:sldId id="257"/>
            <p14:sldId id="258"/>
            <p14:sldId id="259"/>
            <p14:sldId id="260"/>
            <p14:sldId id="261"/>
            <p14:sldId id="262"/>
          </p14:sldIdLst>
        </p14:section>
        <p14:section name="L4.2 Quiz" id="{3dddbe52-8e42-caee-531d-bbdde62c2f28}">
          <p14:sldIdLst>
            <p14:sldId id="263"/>
            <p14:sldId id="264"/>
            <p14:sldId id="265"/>
            <p14:sldId id="266"/>
            <p14:sldId id="267"/>
            <p14:sldId id="268"/>
            <p14:sldId id="269"/>
          </p14:sldIdLst>
        </p14:section>
        <p14:section name="L4.3 Quiz" id="{f848da15-dde0-18ef-0a30-59edb8a93106}">
          <p14:sldIdLst>
            <p14:sldId id="270"/>
            <p14:sldId id="271"/>
            <p14:sldId id="272"/>
            <p14:sldId id="273"/>
            <p14:sldId id="274"/>
            <p14:sldId id="275"/>
            <p14:sldId id="276"/>
          </p14:sldIdLst>
        </p14:section>
        <p14:section name="L4.4 Quiz" id="{56d97364-6019-8c64-68c1-c2d05977f80e}">
          <p14:sldIdLst>
            <p14:sldId id="277"/>
            <p14:sldId id="278"/>
            <p14:sldId id="279"/>
            <p14:sldId id="280"/>
            <p14:sldId id="281"/>
            <p14:sldId id="282"/>
            <p14:sldId id="283"/>
          </p14:sldIdLst>
        </p14:section>
        <p14:section name="Module 4 final quiz" id="{fe5ada8f-1a24-9df7-73cd-8f7e600b653c}">
          <p14:sldIdLst>
            <p14:sldId id="284"/>
            <p14:sldId id="285"/>
            <p14:sldId id="286"/>
            <p14:sldId id="287"/>
            <p14:sldId id="288"/>
            <p14:sldId id="289"/>
            <p14:sldId id="290"/>
            <p14:sldId id="291"/>
            <p14:sldId id="292"/>
            <p14:sldId id="293"/>
            <p14:sldId id="294"/>
            <p14:sldId id="29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 Id="rId4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A normal response to an abnormal situation. These feelings are normal human responses to being treated in a way no one should be treated.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 Only the person who chose to abuse. Responsibility lies only with the person who chose to abuse, never with the person who lived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 It is often invisible to others. Because others may not see or understand it, women can feel alone and doubted.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D — All of these. Anxiety, shame, lost confidence and grief are all common, shared feelings.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Because debt and rebuilding can last after the abuse. Effects like debt can outlast the relationship. Slow healing is the situation, not her failure.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A walk outside. Time in nature costs nothing and can calm the mind and lift your mood.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 Breathe. The steps are pause, breathe, notice and soften.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 It protects your time and energy. Gentle boundaries protect your time and energy. You are allowed to set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D — Talking with someone safe. Talking with someone safe eases loneliness and helps you process what happened.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 When heavy feelings do not ease over time. Reaching out early is wise. Counsellors and support services offer a safe, confidential space.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Hid it, but did not remove it. Self-worth is not earned or lost. Abuse hid it; it did not take it away.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 Never making mistakes. Confidence grows from small wins, new skills, supportive people and self-compassion. Mistakes are normal.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 Notice your own opinions and feelings. The steps are notice, express, set boundaries and decide.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D — Counselling, a peer group and small steps. Support, small wins and time helped Marta. She now mentors other women.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I made a mistake, and I can try again. Speaking to yourself as you would to a friend rebuilds self-belief.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 Bending without breaking, then recovering and growing. Resilience is the capacity to face hardship, recover and keep growing.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 Supportive relationships. Connection with supportive people is the greatest protector of resilience.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Meaning and purpose. The pillars are connection, self-care, meaning and purpose, and self-compassion.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D — At the first signs of struggle. Reaching out early is a hallmark of resilience, not a failure of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As a gentle invitation. The check-in is not a test. Each 'not yet' is simply an invitation.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A normal response to an abnormal situation. These feelings are normal human responses, not flaws.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 It attacks your independence. Money is tied to freedom and choice, so losing control of it hurts your sense of 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 Only the person who chose to abuse. Responsibility lies only with the person who chose to abuse.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D — Slow, deep breathing. Breathing, nature, small kindnesses and saying no are all free.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 Pause, breathe, notice, soften. Pause, breathe, notice and soften bring you back to the present.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 A small set of go-to strategies for hard moments. It holds what helps you, a person to contact, free self-care and a grounding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D — Small wins, new skills, support and self-compassion. Confidence is built, step by step, from these four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 Counselling, a peer group and small steps. Support, small wins and time helped her. She now mentors other women.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 It can be built through support and habits. Resilience is not a fixed trait. It grows through connection, habits and kindness.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At the first signs of struggle. Reaching out early is a sign of resilience, not a failure.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jp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image" Target="../media/image-1003-2.jpg"/><Relationship Id="rId3"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
    <p:bg>
      <p:bgPr>
        <a:solidFill>
          <a:srgbClr val="F6F8FB"/>
        </a:solidFill>
      </p:bgPr>
    </p:bg>
    <p:spTree>
      <p:nvGrpSpPr>
        <p:cNvPr id="1" name=""/>
        <p:cNvGrpSpPr/>
        <p:nvPr/>
      </p:nvGrpSpPr>
      <p:grpSpPr>
        <a:xfrm>
          <a:off x="0" y="0"/>
          <a:ext cx="0" cy="0"/>
          <a:chOff x="0" y="0"/>
          <a:chExt cx="0" cy="0"/>
        </a:xfrm>
      </p:grpSpPr>
      <p:pic>
        <p:nvPicPr>
          <p:cNvPr id="2" name="Image 0" descr="/Users/riyar/Documents/FIRE/course-build/images/brand/eu-co-funded-en.jpg">    </p:cNvPr>
          <p:cNvPicPr>
            <a:picLocks noChangeAspect="1"/>
          </p:cNvPicPr>
          <p:nvPr/>
        </p:nvPicPr>
        <p:blipFill>
          <a:blip r:embed="rId1"/>
          <a:stretch>
            <a:fillRect/>
          </a:stretch>
        </p:blipFill>
        <p:spPr>
          <a:xfrm>
            <a:off x="548640" y="6336792"/>
            <a:ext cx="1567543" cy="329184"/>
          </a:xfrm>
          <a:prstGeom prst="rect">
            <a:avLst/>
          </a:prstGeom>
        </p:spPr>
      </p:pic>
      <p:sp>
        <p:nvSpPr>
          <p:cNvPr id="3" name="Text 0"/>
          <p:cNvSpPr/>
          <p:nvPr/>
        </p:nvSpPr>
        <p:spPr>
          <a:xfrm>
            <a:off x="2299063" y="6217920"/>
            <a:ext cx="7794104" cy="164592"/>
          </a:xfrm>
          <a:prstGeom prst="rect">
            <a:avLst/>
          </a:prstGeom>
          <a:noFill/>
          <a:ln/>
        </p:spPr>
        <p:txBody>
          <a:bodyPr wrap="square" lIns="0" tIns="0" rIns="0" bIns="0" rtlCol="0" anchor="t"/>
          <a:lstStyle/>
          <a:p>
            <a:pPr indent="0" marL="0">
              <a:buNone/>
            </a:pPr>
            <a:r>
              <a:rPr lang="en-US" sz="750" b="1" dirty="0">
                <a:solidFill>
                  <a:srgbClr val="4A5568"/>
                </a:solidFill>
                <a:latin typeface="Calibri" pitchFamily="34" charset="0"/>
                <a:ea typeface="Calibri" pitchFamily="34" charset="-122"/>
                <a:cs typeface="Calibri" pitchFamily="34" charset="-120"/>
              </a:rPr>
              <a:t>FIRE · Financial Resilience  ·  Module 4: Addressing the Emotional Burden</a:t>
            </a:r>
            <a:endParaRPr lang="en-US" sz="750" dirty="0"/>
          </a:p>
        </p:txBody>
      </p:sp>
      <p:sp>
        <p:nvSpPr>
          <p:cNvPr id="4" name="Text 1"/>
          <p:cNvSpPr/>
          <p:nvPr/>
        </p:nvSpPr>
        <p:spPr>
          <a:xfrm>
            <a:off x="2299063" y="6382512"/>
            <a:ext cx="7794104" cy="402336"/>
          </a:xfrm>
          <a:prstGeom prst="rect">
            <a:avLst/>
          </a:prstGeom>
          <a:noFill/>
          <a:ln/>
        </p:spPr>
        <p:txBody>
          <a:bodyPr wrap="square" lIns="0" tIns="0" rIns="0" bIns="0" rtlCol="0" anchor="t"/>
          <a:lstStyle/>
          <a:p>
            <a:pPr indent="0" marL="0">
              <a:buNone/>
            </a:pPr>
            <a:r>
              <a:rPr lang="en-US" sz="600" dirty="0">
                <a:solidFill>
                  <a:srgbClr val="4A5568"/>
                </a:solidFill>
                <a:latin typeface="Calibri" pitchFamily="34" charset="0"/>
                <a:ea typeface="Calibri" pitchFamily="34" charset="-122"/>
                <a:cs typeface="Calibri" pitchFamily="34" charset="-120"/>
              </a:rPr>
              <a:t>Funded by the European Union. Views and opinions expressed are however those of the author(s) only and do not necessarily reflect those of the European Union or the Italian National Agency Erasmus+ INDIRE. Neither the European Union nor the granting authority can be held responsible for them.</a:t>
            </a:r>
            <a:endParaRPr lang="en-US" sz="600" dirty="0"/>
          </a:p>
        </p:txBody>
      </p:sp>
      <p:pic>
        <p:nvPicPr>
          <p:cNvPr id="5" name="Image 1" descr="/Users/riyar/Documents/FIRE/course-build/images/brand/fire-logo.png">    </p:cNvPr>
          <p:cNvPicPr>
            <a:picLocks noChangeAspect="1"/>
          </p:cNvPicPr>
          <p:nvPr/>
        </p:nvPicPr>
        <p:blipFill>
          <a:blip r:embed="rId2"/>
          <a:stretch>
            <a:fillRect/>
          </a:stretch>
        </p:blipFill>
        <p:spPr>
          <a:xfrm>
            <a:off x="11007567" y="6291072"/>
            <a:ext cx="635488" cy="420624"/>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D">
    <p:bg>
      <p:bgPr>
        <a:solidFill>
          <a:srgbClr val="0B1F5C"/>
        </a:solidFill>
      </p:bgPr>
    </p:bg>
    <p:spTree>
      <p:nvGrpSpPr>
        <p:cNvPr id="1" name=""/>
        <p:cNvGrpSpPr/>
        <p:nvPr/>
      </p:nvGrpSpPr>
      <p:grpSpPr>
        <a:xfrm>
          <a:off x="0" y="0"/>
          <a:ext cx="0" cy="0"/>
          <a:chOff x="0" y="0"/>
          <a:chExt cx="0" cy="0"/>
        </a:xfrm>
      </p:grpSpPr>
      <p:pic>
        <p:nvPicPr>
          <p:cNvPr id="2" name="Image 0" descr="/Users/riyar/Documents/FIRE/course-build/images/brand/fire-logo-white.png">    </p:cNvPr>
          <p:cNvPicPr>
            <a:picLocks noChangeAspect="1"/>
          </p:cNvPicPr>
          <p:nvPr/>
        </p:nvPicPr>
        <p:blipFill>
          <a:blip r:embed="rId1"/>
          <a:stretch>
            <a:fillRect/>
          </a:stretch>
        </p:blipFill>
        <p:spPr>
          <a:xfrm>
            <a:off x="548640" y="457200"/>
            <a:ext cx="967047" cy="640080"/>
          </a:xfrm>
          <a:prstGeom prst="rect">
            <a:avLst/>
          </a:prstGeom>
        </p:spPr>
      </p:pic>
      <p:sp>
        <p:nvSpPr>
          <p:cNvPr id="3" name="Shape 0"/>
          <p:cNvSpPr/>
          <p:nvPr/>
        </p:nvSpPr>
        <p:spPr>
          <a:xfrm>
            <a:off x="0" y="6291072"/>
            <a:ext cx="12191695" cy="566928"/>
          </a:xfrm>
          <a:prstGeom prst="rect">
            <a:avLst/>
          </a:prstGeom>
          <a:solidFill>
            <a:srgbClr val="FFFFFF"/>
          </a:solidFill>
          <a:ln/>
        </p:spPr>
      </p:sp>
      <p:pic>
        <p:nvPicPr>
          <p:cNvPr id="4" name="Image 1" descr="/Users/riyar/Documents/FIRE/course-build/images/brand/eu-co-funded-en.jpg">    </p:cNvPr>
          <p:cNvPicPr>
            <a:picLocks noChangeAspect="1"/>
          </p:cNvPicPr>
          <p:nvPr/>
        </p:nvPicPr>
        <p:blipFill>
          <a:blip r:embed="rId2"/>
          <a:stretch>
            <a:fillRect/>
          </a:stretch>
        </p:blipFill>
        <p:spPr>
          <a:xfrm>
            <a:off x="548640" y="6373368"/>
            <a:ext cx="1828800" cy="384048"/>
          </a:xfrm>
          <a:prstGeom prst="rect">
            <a:avLst/>
          </a:prstGeom>
        </p:spPr>
      </p:pic>
      <p:sp>
        <p:nvSpPr>
          <p:cNvPr id="5" name="Text 1"/>
          <p:cNvSpPr/>
          <p:nvPr/>
        </p:nvSpPr>
        <p:spPr>
          <a:xfrm>
            <a:off x="2560320" y="6309360"/>
            <a:ext cx="9082735" cy="512064"/>
          </a:xfrm>
          <a:prstGeom prst="rect">
            <a:avLst/>
          </a:prstGeom>
          <a:noFill/>
          <a:ln/>
        </p:spPr>
        <p:txBody>
          <a:bodyPr wrap="square" lIns="0" tIns="0" rIns="0" bIns="0" rtlCol="0" anchor="ctr"/>
          <a:lstStyle/>
          <a:p>
            <a:pPr indent="0" marL="0">
              <a:buNone/>
            </a:pPr>
            <a:r>
              <a:rPr lang="en-US" sz="700" dirty="0">
                <a:solidFill>
                  <a:srgbClr val="4A5568"/>
                </a:solidFill>
                <a:latin typeface="Calibri" pitchFamily="34" charset="0"/>
                <a:ea typeface="Calibri" pitchFamily="34" charset="-122"/>
                <a:cs typeface="Calibri" pitchFamily="34" charset="-120"/>
              </a:rPr>
              <a:t>Funded by the European Union. Views and opinions expressed are however those of the author(s) only and do not necessarily reflect those of the European Union or the Italian National Agency Erasmus+ INDIRE. Neither the European Union nor the granting authority can be held responsible for them.  Project 2025-1-IT02-KA210-ADU-000354693</a:t>
            </a:r>
            <a:endParaRPr lang="en-US" sz="7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1371600"/>
            <a:ext cx="7315200" cy="365760"/>
          </a:xfrm>
          <a:prstGeom prst="rect">
            <a:avLst/>
          </a:prstGeom>
          <a:noFill/>
          <a:ln/>
        </p:spPr>
        <p:txBody>
          <a:bodyPr wrap="square" lIns="0" tIns="0" rIns="0" bIns="0" rtlCol="0" anchor="t"/>
          <a:lstStyle/>
          <a:p>
            <a:pPr indent="0" marL="0">
              <a:buNone/>
            </a:pPr>
            <a:r>
              <a:rPr lang="en-US" sz="1400" b="1" spc="400" kern="0" dirty="0">
                <a:solidFill>
                  <a:srgbClr val="C1FF72"/>
                </a:solidFill>
                <a:latin typeface="Poppins" pitchFamily="34" charset="0"/>
                <a:ea typeface="Poppins" pitchFamily="34" charset="-122"/>
                <a:cs typeface="Poppins" pitchFamily="34" charset="-120"/>
              </a:rPr>
              <a:t>QUIZ</a:t>
            </a:r>
            <a:endParaRPr lang="en-US" sz="1400" dirty="0"/>
          </a:p>
        </p:txBody>
      </p:sp>
      <p:sp>
        <p:nvSpPr>
          <p:cNvPr id="3" name="Text 1"/>
          <p:cNvSpPr txBox="1"/>
          <p:nvPr/>
        </p:nvSpPr>
        <p:spPr>
          <a:xfrm>
            <a:off x="548640" y="1828800"/>
            <a:ext cx="10058400" cy="822960"/>
          </a:xfrm>
          <a:prstGeom prst="rect">
            <a:avLst/>
          </a:prstGeom>
          <a:noFill/>
          <a:ln/>
        </p:spPr>
        <p:txBody>
          <a:bodyPr wrap="square" lIns="0" tIns="0" rIns="0" bIns="0" rtlCol="0" anchor="t"/>
          <a:lstStyle/>
          <a:p>
            <a:pPr indent="0" marL="0">
              <a:buNone/>
            </a:pPr>
            <a:r>
              <a:rPr lang="en-US" sz="3400" b="1" dirty="0">
                <a:solidFill>
                  <a:srgbClr val="FFFFFF"/>
                </a:solidFill>
                <a:latin typeface="Poppins" pitchFamily="34" charset="0"/>
                <a:ea typeface="Poppins" pitchFamily="34" charset="-122"/>
                <a:cs typeface="Poppins" pitchFamily="34" charset="-120"/>
              </a:rPr>
              <a:t>Check your understanding: L4.1</a:t>
            </a:r>
            <a:endParaRPr lang="en-US" sz="3400" dirty="0"/>
          </a:p>
        </p:txBody>
      </p:sp>
      <p:sp>
        <p:nvSpPr>
          <p:cNvPr id="4" name="Text 2"/>
          <p:cNvSpPr txBox="1"/>
          <p:nvPr/>
        </p:nvSpPr>
        <p:spPr>
          <a:xfrm>
            <a:off x="548640" y="2697480"/>
            <a:ext cx="10058400" cy="822960"/>
          </a:xfrm>
          <a:prstGeom prst="rect">
            <a:avLst/>
          </a:prstGeom>
          <a:noFill/>
          <a:ln/>
        </p:spPr>
        <p:txBody>
          <a:bodyPr wrap="square" lIns="0" tIns="0" rIns="0" bIns="0" rtlCol="0" anchor="t"/>
          <a:lstStyle/>
          <a:p>
            <a:pPr indent="0" marL="0">
              <a:buNone/>
            </a:pPr>
            <a:r>
              <a:rPr lang="en-US" sz="2000" dirty="0">
                <a:solidFill>
                  <a:srgbClr val="C9D6FF"/>
                </a:solidFill>
                <a:latin typeface="Calibri" pitchFamily="34" charset="0"/>
                <a:ea typeface="Calibri" pitchFamily="34" charset="-122"/>
                <a:cs typeface="Calibri" pitchFamily="34" charset="-120"/>
              </a:rPr>
              <a:t>The emotional impact</a:t>
            </a:r>
            <a:endParaRPr lang="en-US" sz="2000" dirty="0"/>
          </a:p>
        </p:txBody>
      </p:sp>
      <p:sp>
        <p:nvSpPr>
          <p:cNvPr id="5" name="Text 3"/>
          <p:cNvSpPr txBox="1"/>
          <p:nvPr/>
        </p:nvSpPr>
        <p:spPr>
          <a:xfrm>
            <a:off x="548640" y="3840480"/>
            <a:ext cx="10058400" cy="457200"/>
          </a:xfrm>
          <a:prstGeom prst="rect">
            <a:avLst/>
          </a:prstGeom>
          <a:noFill/>
          <a:ln/>
        </p:spPr>
        <p:txBody>
          <a:bodyPr wrap="square" lIns="0" tIns="0" rIns="0" bIns="0" rtlCol="0" anchor="t"/>
          <a:lstStyle/>
          <a:p>
            <a:pPr indent="0" marL="0">
              <a:buNone/>
            </a:pPr>
            <a:r>
              <a:rPr lang="en-US" sz="1600" dirty="0">
                <a:solidFill>
                  <a:srgbClr val="FFFFFF"/>
                </a:solidFill>
                <a:latin typeface="Calibri" pitchFamily="34" charset="0"/>
                <a:ea typeface="Calibri" pitchFamily="34" charset="-122"/>
                <a:cs typeface="Calibri" pitchFamily="34" charset="-120"/>
              </a:rPr>
              <a:t>5 questions · multiple choice · 70% to pass · unlimited retakes</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QUESTION 1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How does this module describe the feelings economic abuse can cause?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sign of weakness</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normal response to an abnormal situation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Something to hide</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personal failing</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QUESTION 2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Who is responsible for economic abuse?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Both partners equally</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The person who lived it</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the person who chose to abuse</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Nobody</a:t>
            </a:r>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QUESTION 3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Why can economic abuse feel so isolating?</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It is often invisible to others</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It only happens to a few women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It always ends quickly</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It is easy to prove</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QUESTION 4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Which is a common feeling after economic abuse?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Shame about money</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Constant worry</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Lost confidence</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All of these</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QUESTION 5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Why can healing feel slow?</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Because she is not trying hard enough</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Because debt and rebuilding can last after the abuse</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Because feelings are wrong</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Because help does not exist</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548640" y="411480"/>
            <a:ext cx="11094415" cy="640080"/>
          </a:xfrm>
          <a:prstGeom prst="rect">
            <a:avLst/>
          </a:prstGeom>
          <a:noFill/>
          <a:ln/>
        </p:spPr>
        <p:txBody>
          <a:bodyPr wrap="square" lIns="0" tIns="0" rIns="0" bIns="0" rtlCol="0" anchor="t"/>
          <a:lstStyle/>
          <a:p>
            <a:pPr indent="0" marL="0">
              <a:buNone/>
            </a:pPr>
            <a:r>
              <a:rPr lang="en-US" sz="2600" b="1" dirty="0">
                <a:solidFill>
                  <a:srgbClr val="00309A"/>
                </a:solidFill>
                <a:latin typeface="Poppins" pitchFamily="34" charset="0"/>
                <a:ea typeface="Poppins" pitchFamily="34" charset="-122"/>
                <a:cs typeface="Poppins" pitchFamily="34" charset="-120"/>
              </a:rPr>
              <a:t>Answers — L4.1</a:t>
            </a:r>
            <a:endParaRPr lang="en-US" sz="26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94415" cy="914400"/>
        </p:xfrm>
        <a:graphic>
          <a:graphicData uri="http://schemas.openxmlformats.org/drawingml/2006/table">
            <a:tbl>
              <a:tblPr/>
              <a:tblGrid>
                <a:gridCol w="457200"/>
                <a:gridCol w="4206240"/>
                <a:gridCol w="6430975"/>
              </a:tblGrid>
              <a:tr h="0">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Answer</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Why</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A normal response to an abnormal situation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These feelings are normal human responses to being treated in a way no one should be treated.</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C — Only the person who chose to abuse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Responsibility lies only with the person who chose to abuse, never with the person who lived it.</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A — It is often invisible to others</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Because others may not see or understand it, women can feel alone and doubted.</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D — All of these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Anxiety, shame, lost confidence and grief are all common, shared feelings.</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5</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Because debt and rebuilding can last after the abuse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Effects like debt can outlast the relationship. Slow healing is the situation, not her failure.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548640" y="1371600"/>
            <a:ext cx="7315200" cy="365760"/>
          </a:xfrm>
          <a:prstGeom prst="rect">
            <a:avLst/>
          </a:prstGeom>
          <a:noFill/>
          <a:ln/>
        </p:spPr>
        <p:txBody>
          <a:bodyPr wrap="square" lIns="0" tIns="0" rIns="0" bIns="0" rtlCol="0" anchor="t"/>
          <a:lstStyle/>
          <a:p>
            <a:pPr indent="0" marL="0">
              <a:buNone/>
            </a:pPr>
            <a:r>
              <a:rPr lang="en-US" sz="1400" b="1" spc="400" kern="0" dirty="0">
                <a:solidFill>
                  <a:srgbClr val="C1FF72"/>
                </a:solidFill>
                <a:latin typeface="Poppins" pitchFamily="34" charset="0"/>
                <a:ea typeface="Poppins" pitchFamily="34" charset="-122"/>
                <a:cs typeface="Poppins" pitchFamily="34" charset="-120"/>
              </a:rPr>
              <a:t>QUIZ</a:t>
            </a:r>
            <a:endParaRPr lang="en-US" sz="1400" dirty="0"/>
          </a:p>
        </p:txBody>
      </p:sp>
      <p:sp>
        <p:nvSpPr>
          <p:cNvPr id="3" name="Text 1"/>
          <p:cNvSpPr txBox="1"/>
          <p:nvPr/>
        </p:nvSpPr>
        <p:spPr>
          <a:xfrm>
            <a:off x="548640" y="1828800"/>
            <a:ext cx="10058400" cy="822960"/>
          </a:xfrm>
          <a:prstGeom prst="rect">
            <a:avLst/>
          </a:prstGeom>
          <a:noFill/>
          <a:ln/>
        </p:spPr>
        <p:txBody>
          <a:bodyPr wrap="square" lIns="0" tIns="0" rIns="0" bIns="0" rtlCol="0" anchor="t"/>
          <a:lstStyle/>
          <a:p>
            <a:pPr indent="0" marL="0">
              <a:buNone/>
            </a:pPr>
            <a:r>
              <a:rPr lang="en-US" sz="3400" b="1" dirty="0">
                <a:solidFill>
                  <a:srgbClr val="FFFFFF"/>
                </a:solidFill>
                <a:latin typeface="Poppins" pitchFamily="34" charset="0"/>
                <a:ea typeface="Poppins" pitchFamily="34" charset="-122"/>
                <a:cs typeface="Poppins" pitchFamily="34" charset="-120"/>
              </a:rPr>
              <a:t>Check your understanding: L4.2</a:t>
            </a:r>
            <a:endParaRPr lang="en-US" sz="3400" dirty="0"/>
          </a:p>
        </p:txBody>
      </p:sp>
      <p:sp>
        <p:nvSpPr>
          <p:cNvPr id="4" name="Text 2"/>
          <p:cNvSpPr txBox="1"/>
          <p:nvPr/>
        </p:nvSpPr>
        <p:spPr>
          <a:xfrm>
            <a:off x="548640" y="2697480"/>
            <a:ext cx="10058400" cy="822960"/>
          </a:xfrm>
          <a:prstGeom prst="rect">
            <a:avLst/>
          </a:prstGeom>
          <a:noFill/>
          <a:ln/>
        </p:spPr>
        <p:txBody>
          <a:bodyPr wrap="square" lIns="0" tIns="0" rIns="0" bIns="0" rtlCol="0" anchor="t"/>
          <a:lstStyle/>
          <a:p>
            <a:pPr indent="0" marL="0">
              <a:buNone/>
            </a:pPr>
            <a:r>
              <a:rPr lang="en-US" sz="2000" dirty="0">
                <a:solidFill>
                  <a:srgbClr val="C9D6FF"/>
                </a:solidFill>
                <a:latin typeface="Calibri" pitchFamily="34" charset="0"/>
                <a:ea typeface="Calibri" pitchFamily="34" charset="-122"/>
                <a:cs typeface="Calibri" pitchFamily="34" charset="-120"/>
              </a:rPr>
              <a:t>Coping and self-care</a:t>
            </a:r>
            <a:endParaRPr lang="en-US" sz="2000" dirty="0"/>
          </a:p>
        </p:txBody>
      </p:sp>
      <p:sp>
        <p:nvSpPr>
          <p:cNvPr id="5" name="Text 3"/>
          <p:cNvSpPr txBox="1"/>
          <p:nvPr/>
        </p:nvSpPr>
        <p:spPr>
          <a:xfrm>
            <a:off x="548640" y="3840480"/>
            <a:ext cx="10058400" cy="457200"/>
          </a:xfrm>
          <a:prstGeom prst="rect">
            <a:avLst/>
          </a:prstGeom>
          <a:noFill/>
          <a:ln/>
        </p:spPr>
        <p:txBody>
          <a:bodyPr wrap="square" lIns="0" tIns="0" rIns="0" bIns="0" rtlCol="0" anchor="t"/>
          <a:lstStyle/>
          <a:p>
            <a:pPr indent="0" marL="0">
              <a:buNone/>
            </a:pPr>
            <a:r>
              <a:rPr lang="en-US" sz="1600" dirty="0">
                <a:solidFill>
                  <a:srgbClr val="FFFFFF"/>
                </a:solidFill>
                <a:latin typeface="Calibri" pitchFamily="34" charset="0"/>
                <a:ea typeface="Calibri" pitchFamily="34" charset="-122"/>
                <a:cs typeface="Calibri" pitchFamily="34" charset="-120"/>
              </a:rPr>
              <a:t>5 questions · multiple choice · 70% to pass · unlimited retakes</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QUESTION 1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Which of these is a free way to care for yourself?</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spa day</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walk outside</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New clothes</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weekend away</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QUESTION 2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What is the second grounding step, after 'pause'?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Soften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Notice</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Breathe</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Decide</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QUESTION 3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Why is saying no a form of self-care?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It protects your time and energy</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It ends all conflict</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It is always easy</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It costs money</a:t>
            </a: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QUESTION 4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Which tends to restore your energy?</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Replaying hard moments alone</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Harsh self-criticism</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Always staying busy</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Talking with someone safe</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QUESTION 5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When is it a good idea to seek professional support?</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in an emergency</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Never, it is a sign of weakness</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When heavy feelings do not ease over time</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after a year</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548640" y="411480"/>
            <a:ext cx="11094415" cy="640080"/>
          </a:xfrm>
          <a:prstGeom prst="rect">
            <a:avLst/>
          </a:prstGeom>
          <a:noFill/>
          <a:ln/>
        </p:spPr>
        <p:txBody>
          <a:bodyPr wrap="square" lIns="0" tIns="0" rIns="0" bIns="0" rtlCol="0" anchor="t"/>
          <a:lstStyle/>
          <a:p>
            <a:pPr indent="0" marL="0">
              <a:buNone/>
            </a:pPr>
            <a:r>
              <a:rPr lang="en-US" sz="2600" b="1" dirty="0">
                <a:solidFill>
                  <a:srgbClr val="00309A"/>
                </a:solidFill>
                <a:latin typeface="Poppins" pitchFamily="34" charset="0"/>
                <a:ea typeface="Poppins" pitchFamily="34" charset="-122"/>
                <a:cs typeface="Poppins" pitchFamily="34" charset="-120"/>
              </a:rPr>
              <a:t>Answers — L4.2</a:t>
            </a:r>
            <a:endParaRPr lang="en-US" sz="26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94415" cy="914400"/>
        </p:xfrm>
        <a:graphic>
          <a:graphicData uri="http://schemas.openxmlformats.org/drawingml/2006/table">
            <a:tbl>
              <a:tblPr/>
              <a:tblGrid>
                <a:gridCol w="457200"/>
                <a:gridCol w="4206240"/>
                <a:gridCol w="6430975"/>
              </a:tblGrid>
              <a:tr h="0">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Answer</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Why</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A walk outside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Time in nature costs nothing and can calm the mind and lift your mood.</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C — Breathe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The steps are pause, breathe, notice and soften.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A — It protects your time and energy</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Gentle boundaries protect your time and energy. You are allowed to set them.</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D — Talking with someone safe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Talking with someone safe eases loneliness and helps you process what happened.</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5</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C — When heavy feelings do not ease over time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Reaching out early is wise. Counsellors and support services offer a safe, confidential space.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548640" y="1371600"/>
            <a:ext cx="7315200" cy="365760"/>
          </a:xfrm>
          <a:prstGeom prst="rect">
            <a:avLst/>
          </a:prstGeom>
          <a:noFill/>
          <a:ln/>
        </p:spPr>
        <p:txBody>
          <a:bodyPr wrap="square" lIns="0" tIns="0" rIns="0" bIns="0" rtlCol="0" anchor="t"/>
          <a:lstStyle/>
          <a:p>
            <a:pPr indent="0" marL="0">
              <a:buNone/>
            </a:pPr>
            <a:r>
              <a:rPr lang="en-US" sz="1400" b="1" spc="400" kern="0" dirty="0">
                <a:solidFill>
                  <a:srgbClr val="C1FF72"/>
                </a:solidFill>
                <a:latin typeface="Poppins" pitchFamily="34" charset="0"/>
                <a:ea typeface="Poppins" pitchFamily="34" charset="-122"/>
                <a:cs typeface="Poppins" pitchFamily="34" charset="-120"/>
              </a:rPr>
              <a:t>QUIZ</a:t>
            </a:r>
            <a:endParaRPr lang="en-US" sz="1400" dirty="0"/>
          </a:p>
        </p:txBody>
      </p:sp>
      <p:sp>
        <p:nvSpPr>
          <p:cNvPr id="3" name="Text 1"/>
          <p:cNvSpPr txBox="1"/>
          <p:nvPr/>
        </p:nvSpPr>
        <p:spPr>
          <a:xfrm>
            <a:off x="548640" y="1828800"/>
            <a:ext cx="10058400" cy="822960"/>
          </a:xfrm>
          <a:prstGeom prst="rect">
            <a:avLst/>
          </a:prstGeom>
          <a:noFill/>
          <a:ln/>
        </p:spPr>
        <p:txBody>
          <a:bodyPr wrap="square" lIns="0" tIns="0" rIns="0" bIns="0" rtlCol="0" anchor="t"/>
          <a:lstStyle/>
          <a:p>
            <a:pPr indent="0" marL="0">
              <a:buNone/>
            </a:pPr>
            <a:r>
              <a:rPr lang="en-US" sz="3400" b="1" dirty="0">
                <a:solidFill>
                  <a:srgbClr val="FFFFFF"/>
                </a:solidFill>
                <a:latin typeface="Poppins" pitchFamily="34" charset="0"/>
                <a:ea typeface="Poppins" pitchFamily="34" charset="-122"/>
                <a:cs typeface="Poppins" pitchFamily="34" charset="-120"/>
              </a:rPr>
              <a:t>Check your understanding: L4.3</a:t>
            </a:r>
            <a:endParaRPr lang="en-US" sz="3400" dirty="0"/>
          </a:p>
        </p:txBody>
      </p:sp>
      <p:sp>
        <p:nvSpPr>
          <p:cNvPr id="4" name="Text 2"/>
          <p:cNvSpPr txBox="1"/>
          <p:nvPr/>
        </p:nvSpPr>
        <p:spPr>
          <a:xfrm>
            <a:off x="548640" y="2697480"/>
            <a:ext cx="10058400" cy="822960"/>
          </a:xfrm>
          <a:prstGeom prst="rect">
            <a:avLst/>
          </a:prstGeom>
          <a:noFill/>
          <a:ln/>
        </p:spPr>
        <p:txBody>
          <a:bodyPr wrap="square" lIns="0" tIns="0" rIns="0" bIns="0" rtlCol="0" anchor="t"/>
          <a:lstStyle/>
          <a:p>
            <a:pPr indent="0" marL="0">
              <a:buNone/>
            </a:pPr>
            <a:r>
              <a:rPr lang="en-US" sz="2000" dirty="0">
                <a:solidFill>
                  <a:srgbClr val="C9D6FF"/>
                </a:solidFill>
                <a:latin typeface="Calibri" pitchFamily="34" charset="0"/>
                <a:ea typeface="Calibri" pitchFamily="34" charset="-122"/>
                <a:cs typeface="Calibri" pitchFamily="34" charset="-120"/>
              </a:rPr>
              <a:t>Confidence and empowerment</a:t>
            </a:r>
            <a:endParaRPr lang="en-US" sz="2000" dirty="0"/>
          </a:p>
        </p:txBody>
      </p:sp>
      <p:sp>
        <p:nvSpPr>
          <p:cNvPr id="5" name="Text 3"/>
          <p:cNvSpPr txBox="1"/>
          <p:nvPr/>
        </p:nvSpPr>
        <p:spPr>
          <a:xfrm>
            <a:off x="548640" y="3840480"/>
            <a:ext cx="10058400" cy="457200"/>
          </a:xfrm>
          <a:prstGeom prst="rect">
            <a:avLst/>
          </a:prstGeom>
          <a:noFill/>
          <a:ln/>
        </p:spPr>
        <p:txBody>
          <a:bodyPr wrap="square" lIns="0" tIns="0" rIns="0" bIns="0" rtlCol="0" anchor="t"/>
          <a:lstStyle/>
          <a:p>
            <a:pPr indent="0" marL="0">
              <a:buNone/>
            </a:pPr>
            <a:r>
              <a:rPr lang="en-US" sz="1600" dirty="0">
                <a:solidFill>
                  <a:srgbClr val="FFFFFF"/>
                </a:solidFill>
                <a:latin typeface="Calibri" pitchFamily="34" charset="0"/>
                <a:ea typeface="Calibri" pitchFamily="34" charset="-122"/>
                <a:cs typeface="Calibri" pitchFamily="34" charset="-120"/>
              </a:rPr>
              <a:t>5 questions · multiple choice · 70% to pass · unlimited retakes</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QUESTION 1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According to this lesson, what did abuse do to your self-worth?</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Removed it for ever</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Hid it, but did not remove it</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Increased it</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Nothing</a:t>
            </a: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QUESTION 2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Which is NOT one of the four sources of confidence?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Small wins</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Supportive people</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Never making mistakes</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Self-compassion</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QUESTION 3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What is the first step in reclaiming your voice?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Notice your own opinions and feelings</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Decide everything at once</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Argue more</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Stay quiet</a:t>
            </a:r>
            <a:endParaRPr lang="en-US"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QUESTION 4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What helped Marta rebuild her confidence?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Doing everything alone</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single big decision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Forgetting the past</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Counselling, a peer group and small steps</a:t>
            </a:r>
            <a:endParaRPr lang="en-US" sz="1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QUESTION 5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Which is an example of kinder self-talk?</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 always get it wrong</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 made a mistake, and I can try again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 cannot do this</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 am useless</a:t>
            </a:r>
            <a:endParaRPr lang="en-US" sz="1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548640" y="411480"/>
            <a:ext cx="11094415" cy="640080"/>
          </a:xfrm>
          <a:prstGeom prst="rect">
            <a:avLst/>
          </a:prstGeom>
          <a:noFill/>
          <a:ln/>
        </p:spPr>
        <p:txBody>
          <a:bodyPr wrap="square" lIns="0" tIns="0" rIns="0" bIns="0" rtlCol="0" anchor="t"/>
          <a:lstStyle/>
          <a:p>
            <a:pPr indent="0" marL="0">
              <a:buNone/>
            </a:pPr>
            <a:r>
              <a:rPr lang="en-US" sz="2600" b="1" dirty="0">
                <a:solidFill>
                  <a:srgbClr val="00309A"/>
                </a:solidFill>
                <a:latin typeface="Poppins" pitchFamily="34" charset="0"/>
                <a:ea typeface="Poppins" pitchFamily="34" charset="-122"/>
                <a:cs typeface="Poppins" pitchFamily="34" charset="-120"/>
              </a:rPr>
              <a:t>Answers — L4.3</a:t>
            </a:r>
            <a:endParaRPr lang="en-US" sz="260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94415" cy="914400"/>
        </p:xfrm>
        <a:graphic>
          <a:graphicData uri="http://schemas.openxmlformats.org/drawingml/2006/table">
            <a:tbl>
              <a:tblPr/>
              <a:tblGrid>
                <a:gridCol w="457200"/>
                <a:gridCol w="4206240"/>
                <a:gridCol w="6430975"/>
              </a:tblGrid>
              <a:tr h="0">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Answer</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Why</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Hid it, but did not remove it</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Self-worth is not earned or lost. Abuse hid it; it did not take it away.</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C — Never making mistakes</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Confidence grows from small wins, new skills, supportive people and self-compassion. Mistakes are normal.</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A — Notice your own opinions and feelings</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The steps are notice, express, set boundaries and decide.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D — Counselling, a peer group and small steps</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Support, small wins and time helped Marta. She now mentors other women.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5</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I made a mistake, and I can try again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Speaking to yourself as you would to a friend rebuilds self-belief.</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548640" y="1371600"/>
            <a:ext cx="7315200" cy="365760"/>
          </a:xfrm>
          <a:prstGeom prst="rect">
            <a:avLst/>
          </a:prstGeom>
          <a:noFill/>
          <a:ln/>
        </p:spPr>
        <p:txBody>
          <a:bodyPr wrap="square" lIns="0" tIns="0" rIns="0" bIns="0" rtlCol="0" anchor="t"/>
          <a:lstStyle/>
          <a:p>
            <a:pPr indent="0" marL="0">
              <a:buNone/>
            </a:pPr>
            <a:r>
              <a:rPr lang="en-US" sz="1400" b="1" spc="400" kern="0" dirty="0">
                <a:solidFill>
                  <a:srgbClr val="C1FF72"/>
                </a:solidFill>
                <a:latin typeface="Poppins" pitchFamily="34" charset="0"/>
                <a:ea typeface="Poppins" pitchFamily="34" charset="-122"/>
                <a:cs typeface="Poppins" pitchFamily="34" charset="-120"/>
              </a:rPr>
              <a:t>QUIZ</a:t>
            </a:r>
            <a:endParaRPr lang="en-US" sz="1400" dirty="0"/>
          </a:p>
        </p:txBody>
      </p:sp>
      <p:sp>
        <p:nvSpPr>
          <p:cNvPr id="3" name="Text 1"/>
          <p:cNvSpPr txBox="1"/>
          <p:nvPr/>
        </p:nvSpPr>
        <p:spPr>
          <a:xfrm>
            <a:off x="548640" y="1828800"/>
            <a:ext cx="10058400" cy="822960"/>
          </a:xfrm>
          <a:prstGeom prst="rect">
            <a:avLst/>
          </a:prstGeom>
          <a:noFill/>
          <a:ln/>
        </p:spPr>
        <p:txBody>
          <a:bodyPr wrap="square" lIns="0" tIns="0" rIns="0" bIns="0" rtlCol="0" anchor="t"/>
          <a:lstStyle/>
          <a:p>
            <a:pPr indent="0" marL="0">
              <a:buNone/>
            </a:pPr>
            <a:r>
              <a:rPr lang="en-US" sz="3400" b="1" dirty="0">
                <a:solidFill>
                  <a:srgbClr val="FFFFFF"/>
                </a:solidFill>
                <a:latin typeface="Poppins" pitchFamily="34" charset="0"/>
                <a:ea typeface="Poppins" pitchFamily="34" charset="-122"/>
                <a:cs typeface="Poppins" pitchFamily="34" charset="-120"/>
              </a:rPr>
              <a:t>Check your understanding: L4.4</a:t>
            </a:r>
            <a:endParaRPr lang="en-US" sz="3400" dirty="0"/>
          </a:p>
        </p:txBody>
      </p:sp>
      <p:sp>
        <p:nvSpPr>
          <p:cNvPr id="4" name="Text 2"/>
          <p:cNvSpPr txBox="1"/>
          <p:nvPr/>
        </p:nvSpPr>
        <p:spPr>
          <a:xfrm>
            <a:off x="548640" y="2697480"/>
            <a:ext cx="10058400" cy="822960"/>
          </a:xfrm>
          <a:prstGeom prst="rect">
            <a:avLst/>
          </a:prstGeom>
          <a:noFill/>
          <a:ln/>
        </p:spPr>
        <p:txBody>
          <a:bodyPr wrap="square" lIns="0" tIns="0" rIns="0" bIns="0" rtlCol="0" anchor="t"/>
          <a:lstStyle/>
          <a:p>
            <a:pPr indent="0" marL="0">
              <a:buNone/>
            </a:pPr>
            <a:r>
              <a:rPr lang="en-US" sz="2000" dirty="0">
                <a:solidFill>
                  <a:srgbClr val="C9D6FF"/>
                </a:solidFill>
                <a:latin typeface="Calibri" pitchFamily="34" charset="0"/>
                <a:ea typeface="Calibri" pitchFamily="34" charset="-122"/>
                <a:cs typeface="Calibri" pitchFamily="34" charset="-120"/>
              </a:rPr>
              <a:t>Lasting resilience</a:t>
            </a:r>
            <a:endParaRPr lang="en-US" sz="2000" dirty="0"/>
          </a:p>
        </p:txBody>
      </p:sp>
      <p:sp>
        <p:nvSpPr>
          <p:cNvPr id="5" name="Text 3"/>
          <p:cNvSpPr txBox="1"/>
          <p:nvPr/>
        </p:nvSpPr>
        <p:spPr>
          <a:xfrm>
            <a:off x="548640" y="3840480"/>
            <a:ext cx="10058400" cy="457200"/>
          </a:xfrm>
          <a:prstGeom prst="rect">
            <a:avLst/>
          </a:prstGeom>
          <a:noFill/>
          <a:ln/>
        </p:spPr>
        <p:txBody>
          <a:bodyPr wrap="square" lIns="0" tIns="0" rIns="0" bIns="0" rtlCol="0" anchor="t"/>
          <a:lstStyle/>
          <a:p>
            <a:pPr indent="0" marL="0">
              <a:buNone/>
            </a:pPr>
            <a:r>
              <a:rPr lang="en-US" sz="1600" dirty="0">
                <a:solidFill>
                  <a:srgbClr val="FFFFFF"/>
                </a:solidFill>
                <a:latin typeface="Calibri" pitchFamily="34" charset="0"/>
                <a:ea typeface="Calibri" pitchFamily="34" charset="-122"/>
                <a:cs typeface="Calibri" pitchFamily="34" charset="-120"/>
              </a:rPr>
              <a:t>5 questions · multiple choice · 70% to pass · unlimited retakes</a:t>
            </a:r>
            <a:endParaRPr lang="en-US" sz="1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QUESTION 1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What is resilience?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Never struggling</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Being tough and facing everything alone</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Bending without breaking, then recovering and growing</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Forgetting the past</a:t>
            </a:r>
            <a:endParaRPr lang="en-US" sz="1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QUESTION 2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Which is the strongest protector of resilience?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Supportive relationships</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Working all the time</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Never asking for help</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Having a lot of money</a:t>
            </a:r>
            <a:endParaRPr lang="en-US" sz="1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QUESTION 3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Which is one of the four pillars of resilience?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Perfection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Meaning and purpose</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Toughness</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Being busy</a:t>
            </a:r>
            <a:endParaRPr lang="en-US" sz="1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QUESTION 4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When is it best to ask for help?</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when things are overwhelming</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Never</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after a year</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At the first signs of struggle</a:t>
            </a:r>
            <a:endParaRPr lang="en-US" sz="1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QUESTION 5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How should you treat a 'not yet' in the wellbeing check-in?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As a failure</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As a gentle invitation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As a reason to give up</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As proof you are not resilient</a:t>
            </a:r>
            <a:endParaRPr lang="en-US" sz="1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548640" y="411480"/>
            <a:ext cx="11094415" cy="640080"/>
          </a:xfrm>
          <a:prstGeom prst="rect">
            <a:avLst/>
          </a:prstGeom>
          <a:noFill/>
          <a:ln/>
        </p:spPr>
        <p:txBody>
          <a:bodyPr wrap="square" lIns="0" tIns="0" rIns="0" bIns="0" rtlCol="0" anchor="t"/>
          <a:lstStyle/>
          <a:p>
            <a:pPr indent="0" marL="0">
              <a:buNone/>
            </a:pPr>
            <a:r>
              <a:rPr lang="en-US" sz="2600" b="1" dirty="0">
                <a:solidFill>
                  <a:srgbClr val="00309A"/>
                </a:solidFill>
                <a:latin typeface="Poppins" pitchFamily="34" charset="0"/>
                <a:ea typeface="Poppins" pitchFamily="34" charset="-122"/>
                <a:cs typeface="Poppins" pitchFamily="34" charset="-120"/>
              </a:rPr>
              <a:t>Answers — L4.4</a:t>
            </a:r>
            <a:endParaRPr lang="en-US" sz="2600" dirty="0"/>
          </a:p>
        </p:txBody>
      </p:sp>
      <p:graphicFrame>
        <p:nvGraphicFramePr>
          <p:cNvPr id="29"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94415" cy="914400"/>
        </p:xfrm>
        <a:graphic>
          <a:graphicData uri="http://schemas.openxmlformats.org/drawingml/2006/table">
            <a:tbl>
              <a:tblPr/>
              <a:tblGrid>
                <a:gridCol w="457200"/>
                <a:gridCol w="4206240"/>
                <a:gridCol w="6430975"/>
              </a:tblGrid>
              <a:tr h="0">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Answer</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Why</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C — Bending without breaking, then recovering and growing</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Resilience is the capacity to face hardship, recover and keep growing.</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A — Supportive relationships</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Connection with supportive people is the greatest protector of resilience.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Meaning and purpose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The pillars are connection, self-care, meaning and purpose, and self-compassion.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D — At the first signs of struggle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Reaching out early is a hallmark of resilience, not a failure of it.</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5</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As a gentle invitation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The check-in is not a test. Each 'not yet' is simply an invitation.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548640" y="1371600"/>
            <a:ext cx="7315200" cy="365760"/>
          </a:xfrm>
          <a:prstGeom prst="rect">
            <a:avLst/>
          </a:prstGeom>
          <a:noFill/>
          <a:ln/>
        </p:spPr>
        <p:txBody>
          <a:bodyPr wrap="square" lIns="0" tIns="0" rIns="0" bIns="0" rtlCol="0" anchor="t"/>
          <a:lstStyle/>
          <a:p>
            <a:pPr indent="0" marL="0">
              <a:buNone/>
            </a:pPr>
            <a:r>
              <a:rPr lang="en-US" sz="1400" b="1" spc="400" kern="0" dirty="0">
                <a:solidFill>
                  <a:srgbClr val="C1FF72"/>
                </a:solidFill>
                <a:latin typeface="Poppins" pitchFamily="34" charset="0"/>
                <a:ea typeface="Poppins" pitchFamily="34" charset="-122"/>
                <a:cs typeface="Poppins" pitchFamily="34" charset="-120"/>
              </a:rPr>
              <a:t>QUIZ</a:t>
            </a:r>
            <a:endParaRPr lang="en-US" sz="1400" dirty="0"/>
          </a:p>
        </p:txBody>
      </p:sp>
      <p:sp>
        <p:nvSpPr>
          <p:cNvPr id="3" name="Text 1"/>
          <p:cNvSpPr txBox="1"/>
          <p:nvPr/>
        </p:nvSpPr>
        <p:spPr>
          <a:xfrm>
            <a:off x="548640" y="1828800"/>
            <a:ext cx="10058400" cy="822960"/>
          </a:xfrm>
          <a:prstGeom prst="rect">
            <a:avLst/>
          </a:prstGeom>
          <a:noFill/>
          <a:ln/>
        </p:spPr>
        <p:txBody>
          <a:bodyPr wrap="square" lIns="0" tIns="0" rIns="0" bIns="0" rtlCol="0" anchor="t"/>
          <a:lstStyle/>
          <a:p>
            <a:pPr indent="0" marL="0">
              <a:buNone/>
            </a:pPr>
            <a:r>
              <a:rPr lang="en-US" sz="3400" b="1" dirty="0">
                <a:solidFill>
                  <a:srgbClr val="FFFFFF"/>
                </a:solidFill>
                <a:latin typeface="Poppins" pitchFamily="34" charset="0"/>
                <a:ea typeface="Poppins" pitchFamily="34" charset="-122"/>
                <a:cs typeface="Poppins" pitchFamily="34" charset="-120"/>
              </a:rPr>
              <a:t>Module 4 final quiz</a:t>
            </a:r>
            <a:endParaRPr lang="en-US" sz="3400" dirty="0"/>
          </a:p>
        </p:txBody>
      </p:sp>
      <p:sp>
        <p:nvSpPr>
          <p:cNvPr id="4" name="Text 2"/>
          <p:cNvSpPr txBox="1"/>
          <p:nvPr/>
        </p:nvSpPr>
        <p:spPr>
          <a:xfrm>
            <a:off x="548640" y="2697480"/>
            <a:ext cx="10058400" cy="822960"/>
          </a:xfrm>
          <a:prstGeom prst="rect">
            <a:avLst/>
          </a:prstGeom>
          <a:noFill/>
          <a:ln/>
        </p:spPr>
        <p:txBody>
          <a:bodyPr wrap="square" lIns="0" tIns="0" rIns="0" bIns="0" rtlCol="0" anchor="t"/>
          <a:lstStyle/>
          <a:p>
            <a:pPr indent="0" marL="0">
              <a:buNone/>
            </a:pPr>
            <a:r>
              <a:rPr lang="en-US" sz="2000" dirty="0">
                <a:solidFill>
                  <a:srgbClr val="C9D6FF"/>
                </a:solidFill>
                <a:latin typeface="Calibri" pitchFamily="34" charset="0"/>
                <a:ea typeface="Calibri" pitchFamily="34" charset="-122"/>
                <a:cs typeface="Calibri" pitchFamily="34" charset="-120"/>
              </a:rPr>
              <a:t>Module 4 final quiz</a:t>
            </a:r>
            <a:endParaRPr lang="en-US" sz="2000" dirty="0"/>
          </a:p>
        </p:txBody>
      </p:sp>
      <p:sp>
        <p:nvSpPr>
          <p:cNvPr id="5" name="Text 3"/>
          <p:cNvSpPr txBox="1"/>
          <p:nvPr/>
        </p:nvSpPr>
        <p:spPr>
          <a:xfrm>
            <a:off x="548640" y="3840480"/>
            <a:ext cx="10058400" cy="457200"/>
          </a:xfrm>
          <a:prstGeom prst="rect">
            <a:avLst/>
          </a:prstGeom>
          <a:noFill/>
          <a:ln/>
        </p:spPr>
        <p:txBody>
          <a:bodyPr wrap="square" lIns="0" tIns="0" rIns="0" bIns="0" rtlCol="0" anchor="t"/>
          <a:lstStyle/>
          <a:p>
            <a:pPr indent="0" marL="0">
              <a:buNone/>
            </a:pPr>
            <a:r>
              <a:rPr lang="en-US" sz="1600" dirty="0">
                <a:solidFill>
                  <a:srgbClr val="FFFFFF"/>
                </a:solidFill>
                <a:latin typeface="Calibri" pitchFamily="34" charset="0"/>
                <a:ea typeface="Calibri" pitchFamily="34" charset="-122"/>
                <a:cs typeface="Calibri" pitchFamily="34" charset="-120"/>
              </a:rPr>
              <a:t>10 questions · multiple choice · 70% to pass · unlimited retakes</a:t>
            </a:r>
            <a:endParaRPr lang="en-US" sz="16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QUESTION 1 OF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How does this module describe the feelings economic abuse can cause?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Personal failings</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normal response to an abnormal situation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Signs of weakness</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Something to keep secret</a:t>
            </a:r>
            <a:endParaRPr lang="en-US" sz="1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QUESTION 2 OF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Which is one reason economic abuse cuts so deep?</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It is always obvious</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It ends quickly</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It attacks your independence</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It only affects money</a:t>
            </a:r>
            <a:endParaRPr lang="en-US" sz="18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QUESTION 3 OF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Whose fault is economic abuse?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the person who chose to abuse</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The woman who lived it</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Both partners</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Her family</a:t>
            </a:r>
            <a:endParaRPr lang="en-US" sz="18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QUESTION 4 OF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Which self-care idea costs nothing?</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gym membership</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holiday</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new phone</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Slow, deep breathing</a:t>
            </a:r>
            <a:endParaRPr lang="en-US" sz="18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QUESTION 5 OF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What are the four grounding steps?</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Pause, breathe, notice, soften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Run, hide, wait, forget</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Plan, save, spend, check</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Notice, express, decide, act</a:t>
            </a:r>
            <a:endParaRPr lang="en-US" sz="18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QUESTION 6 OF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What is a calm toolkit?</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box of medicines</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list of debts</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small set of go-to strategies for hard moments</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budget plan</a:t>
            </a:r>
            <a:endParaRPr lang="en-US" sz="18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QUESTION 7 OF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Where does confidence really come from?</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Being born confident</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Never making mistakes</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Other people's approval only</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Small wins, new skills, support and self-compassion</a:t>
            </a:r>
            <a:endParaRPr lang="en-US" sz="18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QUESTION 8 OF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What helped Marta rebuild her confidence?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Counselling, a peer group and small steps</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Doing everything alone</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One big decision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Ignoring her feelings</a:t>
            </a:r>
            <a:endParaRPr lang="en-US" sz="18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QUESTION 9 OF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Which statement about resilience is true?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Resilient people never struggle</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You are born with it or without it</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It can be built through support and habits</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It means facing life alone</a:t>
            </a:r>
            <a:endParaRPr lang="en-US" sz="18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QUESTION 10 OF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When is the best time to ask for help?</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in an emergency</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At the first signs of struggle</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Never</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When everything else has failed</a:t>
            </a:r>
            <a:endParaRPr lang="en-US" sz="18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548640" y="411480"/>
            <a:ext cx="11094415" cy="640080"/>
          </a:xfrm>
          <a:prstGeom prst="rect">
            <a:avLst/>
          </a:prstGeom>
          <a:noFill/>
          <a:ln/>
        </p:spPr>
        <p:txBody>
          <a:bodyPr wrap="square" lIns="0" tIns="0" rIns="0" bIns="0" rtlCol="0" anchor="t"/>
          <a:lstStyle/>
          <a:p>
            <a:pPr indent="0" marL="0">
              <a:buNone/>
            </a:pPr>
            <a:r>
              <a:rPr lang="en-US" sz="2600" b="1" dirty="0">
                <a:solidFill>
                  <a:srgbClr val="00309A"/>
                </a:solidFill>
                <a:latin typeface="Poppins" pitchFamily="34" charset="0"/>
                <a:ea typeface="Poppins" pitchFamily="34" charset="-122"/>
                <a:cs typeface="Poppins" pitchFamily="34" charset="-120"/>
              </a:rPr>
              <a:t>Answers — Module 4 final quiz</a:t>
            </a:r>
            <a:endParaRPr lang="en-US" sz="2600" dirty="0"/>
          </a:p>
        </p:txBody>
      </p:sp>
      <p:graphicFrame>
        <p:nvGraphicFramePr>
          <p:cNvPr id="41"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94415" cy="914400"/>
        </p:xfrm>
        <a:graphic>
          <a:graphicData uri="http://schemas.openxmlformats.org/drawingml/2006/table">
            <a:tbl>
              <a:tblPr/>
              <a:tblGrid>
                <a:gridCol w="457200"/>
                <a:gridCol w="4206240"/>
                <a:gridCol w="6430975"/>
              </a:tblGrid>
              <a:tr h="0">
                <a:tc>
                  <a:txBody>
                    <a:bodyPr/>
                    <a:lstStyle/>
                    <a:p>
                      <a:pPr indent="0" marL="0">
                        <a:buNone/>
                      </a:pPr>
                      <a:r>
                        <a:rPr lang="en-US" sz="1100" b="1" dirty="0">
                          <a:solidFill>
                            <a:srgbClr val="FFFFFF"/>
                          </a:solidFill>
                          <a:latin typeface="Poppins" pitchFamily="34" charset="0"/>
                          <a:ea typeface="Poppins" pitchFamily="34" charset="-122"/>
                          <a:cs typeface="Poppins" pitchFamily="34" charset="-120"/>
                        </a:rPr>
                        <a:t>#</a:t>
                      </a:r>
                      <a:endParaRPr lang="en-US" sz="11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100" b="1" dirty="0">
                          <a:solidFill>
                            <a:srgbClr val="FFFFFF"/>
                          </a:solidFill>
                          <a:latin typeface="Poppins" pitchFamily="34" charset="0"/>
                          <a:ea typeface="Poppins" pitchFamily="34" charset="-122"/>
                          <a:cs typeface="Poppins" pitchFamily="34" charset="-120"/>
                        </a:rPr>
                        <a:t>Answer</a:t>
                      </a:r>
                      <a:endParaRPr lang="en-US" sz="11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100" b="1" dirty="0">
                          <a:solidFill>
                            <a:srgbClr val="FFFFFF"/>
                          </a:solidFill>
                          <a:latin typeface="Poppins" pitchFamily="34" charset="0"/>
                          <a:ea typeface="Poppins" pitchFamily="34" charset="-122"/>
                          <a:cs typeface="Poppins" pitchFamily="34" charset="-120"/>
                        </a:rPr>
                        <a:t>Why</a:t>
                      </a:r>
                      <a:endParaRPr lang="en-US" sz="11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1</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A normal response to an abnormal situation</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These feelings are normal human responses, not flaws.</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2</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C — It attacks your independence</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Money is tied to freedom and choice, so losing control of it hurts your sense of self.</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3</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A — Only the person who chose to abuse</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Responsibility lies only with the person who chose to abuse.</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4</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D — Slow, deep breathing</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Breathing, nature, small kindnesses and saying no are all free.</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5</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A — Pause, breathe, notice, soften</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Pause, breathe, notice and soften bring you back to the present.</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6</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C — A small set of go-to strategies for hard moments</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It holds what helps you, a person to contact, free self-care and a grounding step.</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7</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D — Small wins, new skills, support and self-compassion</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Confidence is built, step by step, from these four sources.</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8</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A — Counselling, a peer group and small steps</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Support, small wins and time helped her. She now mentors other women.</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9</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C — It can be built through support and habits</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Resilience is not a fixed trait. It grows through connection, habits and kindness.</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10</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At the first signs of struggle</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Reaching out early is a sign of resilience, not a failure.</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Poppi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40</Slides>
  <Notes>40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4 – Answers</dc:title>
  <dc:subject>PptxGenJS Presentation</dc:subject>
  <dc:creator>PptxGenJS</dc:creator>
  <cp:lastModifiedBy>PptxGenJS</cp:lastModifiedBy>
  <cp:revision>1</cp:revision>
  <dcterms:created xsi:type="dcterms:W3CDTF">2026-10-13T21:29:45Z</dcterms:created>
  <dcterms:modified xsi:type="dcterms:W3CDTF">2026-10-13T21:29:45Z</dcterms:modified>
</cp:coreProperties>
</file>