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3.1 Quiz" id="{ccb59a14-be1d-4b9c-8aec-f9f14bf6cbd1}">
          <p14:sldIdLst>
            <p14:sldId id="256"/>
            <p14:sldId id="257"/>
            <p14:sldId id="258"/>
            <p14:sldId id="259"/>
            <p14:sldId id="260"/>
            <p14:sldId id="261"/>
            <p14:sldId id="262"/>
          </p14:sldIdLst>
        </p14:section>
        <p14:section name="L3.2 Quiz" id="{8ca578bc-cbeb-e377-b527-c28c7a420ac4}">
          <p14:sldIdLst>
            <p14:sldId id="263"/>
            <p14:sldId id="264"/>
            <p14:sldId id="265"/>
            <p14:sldId id="266"/>
            <p14:sldId id="267"/>
            <p14:sldId id="268"/>
            <p14:sldId id="269"/>
          </p14:sldIdLst>
        </p14:section>
        <p14:section name="L3.3 Quiz" id="{be8d2e96-b342-1679-43f7-c967e3543099}">
          <p14:sldIdLst>
            <p14:sldId id="270"/>
            <p14:sldId id="271"/>
            <p14:sldId id="272"/>
            <p14:sldId id="273"/>
            <p14:sldId id="274"/>
            <p14:sldId id="275"/>
            <p14:sldId id="276"/>
          </p14:sldIdLst>
        </p14:section>
        <p14:section name="L3.4 Quiz" id="{f2f25773-b62f-84ed-1e7d-35bacd14d4c2}">
          <p14:sldIdLst>
            <p14:sldId id="277"/>
            <p14:sldId id="278"/>
            <p14:sldId id="279"/>
            <p14:sldId id="280"/>
            <p14:sldId id="281"/>
            <p14:sldId id="282"/>
            <p14:sldId id="283"/>
          </p14:sldIdLst>
        </p14:section>
        <p14:section name="Module 3 final quiz" id="{5a68444e-faf0-8555-f28d-f8938ff217d2}">
          <p14:sldIdLst>
            <p14:sldId id="284"/>
            <p14:sldId id="285"/>
            <p14:sldId id="286"/>
            <p14:sldId id="287"/>
            <p14:sldId id="288"/>
            <p14:sldId id="289"/>
            <p14:sldId id="290"/>
            <p14:sldId id="291"/>
            <p14:sldId id="292"/>
            <p14:sldId id="293"/>
            <p14:sldId id="294"/>
            <p14:sldId id="2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A protection the law gives you. A right is a protection the law guarantees. It is owed to you, not a favour.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Directive (EU) 2024/1385. Directive (EU) 2024/1385 was adopted in 2024. EU countries must apply it by June 2027.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Physical, sexual, psychological and economic violence. The Convention names economic violence as one form of domestic violence.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Information in a language you understand. You have the right to understand and be understood, with interpretation if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No, they apply whatever your nationality or status. The Victims' Rights Directive applies without discrimination, including discrimination based on residence 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No, living there can give you rights. In many EU countries, living in a home can give you rights. A court may also order an abuser to leave.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No, the choice is yours. No partner can legally stop you working. Only a residence permit may set rules about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The right to ask about average pay by sex. You can ask for information on average pay for the same work or work of equal value, by sex.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You can dispute it and get specialist help. Debt taken without your consent can be challenged. A debt advice service can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Ask for your own credit report and bank records. Data protection law gives you the right to see the data held about you, including by credit agencies.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They are free and confidential. Most specialist services for women are free and confidential, and many are anonymous.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Listens without judgement. A trained person listens, believes you and helps you understand your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A trusted computer, private browsing and chat. A trusted device, chat or text, and private browsing help keep the contact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State legal aid. Legal aid can cover advice and representation. Victim support services also give free legal information.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She used a helpline's anonymous chat. She was afraid to speak, so she used the anonymous chat. One safe contact opened the way to more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Trusted people, services, advocates and peers. A strong network combines people you trust with professionals and peers.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A doctor, nurse or pharmacist. Health professionals can be a private first contact and connect you to specialist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Recognise that what is happening is wrong. The steps are: recognise, reach out, plan, then act and keep going.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Whether you stay or leave. A safety plan is practical preparation, useful in every situation.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Somewhere only you can reach. Keep it where only you can reach it, so it stays private and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The Council of Europe. It is the Council of Europe Convention on preventing and combating violence against women and domestic violence.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Physical, sexual, psychological and economic violence. Economic violence is named as a form of domestic violence, as in the Istanbul Convention.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Give you the shared home for your use, even if he owns it. A court can give the shared home to you. If he alone owns or rents it, this is for a limited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Faster handling of domestic violence cases. The 'Red Code' speeds up how police, prosecutors and courts deal with domestic and gender-based violence.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Victim status after a report, with rights to protection. Once the violence is reported, the status of victim brings rights to protection, information and support.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Anyone living legally in the EU. The Payment Accounts Directive gives legal residents, including asylum seekers, a right to a basic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No, victims' rights apply whatever your nationality. It is a myth. Victims' rights and women's shelters are there for women of any nationality.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You stay in control of what you share. Contact is confidential and often anonymous. You decide what to share and what happens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Private browsing and the quick-exit button. Private browsing and quick-exit buttons help protect your traces.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Recognise, reach out, plan, act. First recognise, then reach out, then plan, then act and keep going, at your own 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jp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jp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
    <p:bg>
      <p:bgPr>
        <a:solidFill>
          <a:srgbClr val="F6F8FB"/>
        </a:solidFill>
      </p:bgPr>
    </p:bg>
    <p:spTree>
      <p:nvGrpSpPr>
        <p:cNvPr id="1" name=""/>
        <p:cNvGrpSpPr/>
        <p:nvPr/>
      </p:nvGrpSpPr>
      <p:grpSpPr>
        <a:xfrm>
          <a:off x="0" y="0"/>
          <a:ext cx="0" cy="0"/>
          <a:chOff x="0" y="0"/>
          <a:chExt cx="0" cy="0"/>
        </a:xfrm>
      </p:grpSpPr>
      <p:pic>
        <p:nvPicPr>
          <p:cNvPr id="2" name="Image 0" descr="/Users/riyar/Documents/FIRE/course-build/images/brand/eu-co-funded-en.jpg">    </p:cNvPr>
          <p:cNvPicPr>
            <a:picLocks noChangeAspect="1"/>
          </p:cNvPicPr>
          <p:nvPr/>
        </p:nvPicPr>
        <p:blipFill>
          <a:blip r:embed="rId1"/>
          <a:stretch>
            <a:fillRect/>
          </a:stretch>
        </p:blipFill>
        <p:spPr>
          <a:xfrm>
            <a:off x="548640" y="6336792"/>
            <a:ext cx="1567543" cy="329184"/>
          </a:xfrm>
          <a:prstGeom prst="rect">
            <a:avLst/>
          </a:prstGeom>
        </p:spPr>
      </p:pic>
      <p:sp>
        <p:nvSpPr>
          <p:cNvPr id="3" name="Text 0"/>
          <p:cNvSpPr/>
          <p:nvPr/>
        </p:nvSpPr>
        <p:spPr>
          <a:xfrm>
            <a:off x="2299063" y="6217920"/>
            <a:ext cx="7794104" cy="164592"/>
          </a:xfrm>
          <a:prstGeom prst="rect">
            <a:avLst/>
          </a:prstGeom>
          <a:noFill/>
          <a:ln/>
        </p:spPr>
        <p:txBody>
          <a:bodyPr wrap="square" lIns="0" tIns="0" rIns="0" bIns="0" rtlCol="0" anchor="t"/>
          <a:lstStyle/>
          <a:p>
            <a:pPr indent="0" marL="0">
              <a:buNone/>
            </a:pPr>
            <a:r>
              <a:rPr lang="en-US" sz="750" b="1" dirty="0">
                <a:solidFill>
                  <a:srgbClr val="4A5568"/>
                </a:solidFill>
                <a:latin typeface="Calibri" pitchFamily="34" charset="0"/>
                <a:ea typeface="Calibri" pitchFamily="34" charset="-122"/>
                <a:cs typeface="Calibri" pitchFamily="34" charset="-120"/>
              </a:rPr>
              <a:t>FIRE · Financial Resilience  ·  Module 3: Your Rights and Resources</a:t>
            </a:r>
            <a:endParaRPr lang="en-US" sz="750" dirty="0"/>
          </a:p>
        </p:txBody>
      </p:sp>
      <p:sp>
        <p:nvSpPr>
          <p:cNvPr id="4" name="Text 1"/>
          <p:cNvSpPr/>
          <p:nvPr/>
        </p:nvSpPr>
        <p:spPr>
          <a:xfrm>
            <a:off x="2299063" y="6382512"/>
            <a:ext cx="7794104" cy="402336"/>
          </a:xfrm>
          <a:prstGeom prst="rect">
            <a:avLst/>
          </a:prstGeom>
          <a:noFill/>
          <a:ln/>
        </p:spPr>
        <p:txBody>
          <a:bodyPr wrap="square" lIns="0" tIns="0" rIns="0" bIns="0" rtlCol="0" anchor="t"/>
          <a:lstStyle/>
          <a:p>
            <a:pPr indent="0" marL="0">
              <a:buNone/>
            </a:pPr>
            <a:r>
              <a:rPr lang="en-US" sz="600" dirty="0">
                <a:solidFill>
                  <a:srgbClr val="4A5568"/>
                </a:solidFill>
                <a:latin typeface="Calibri" pitchFamily="34" charset="0"/>
                <a:ea typeface="Calibri" pitchFamily="34" charset="-122"/>
                <a:cs typeface="Calibri" pitchFamily="34" charset="-120"/>
              </a:rPr>
              <a:t>Funded by the European Union. Views and opinions expressed are however those of the author(s) only and do not necessarily reflect those of the European Union or the Italian National Agency Erasmus+ INDIRE. Neither the European Union nor the granting authority can be held responsible for them.</a:t>
            </a:r>
            <a:endParaRPr lang="en-US" sz="600" dirty="0"/>
          </a:p>
        </p:txBody>
      </p:sp>
      <p:pic>
        <p:nvPicPr>
          <p:cNvPr id="5" name="Image 1" descr="/Users/riyar/Documents/FIRE/course-build/images/brand/fire-logo.png">    </p:cNvPr>
          <p:cNvPicPr>
            <a:picLocks noChangeAspect="1"/>
          </p:cNvPicPr>
          <p:nvPr/>
        </p:nvPicPr>
        <p:blipFill>
          <a:blip r:embed="rId2"/>
          <a:stretch>
            <a:fillRect/>
          </a:stretch>
        </p:blipFill>
        <p:spPr>
          <a:xfrm>
            <a:off x="11007567" y="6291072"/>
            <a:ext cx="635488" cy="42062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D">
    <p:bg>
      <p:bgPr>
        <a:solidFill>
          <a:srgbClr val="0B1F5C"/>
        </a:solidFill>
      </p:bgPr>
    </p:bg>
    <p:spTree>
      <p:nvGrpSpPr>
        <p:cNvPr id="1" name=""/>
        <p:cNvGrpSpPr/>
        <p:nvPr/>
      </p:nvGrpSpPr>
      <p:grpSpPr>
        <a:xfrm>
          <a:off x="0" y="0"/>
          <a:ext cx="0" cy="0"/>
          <a:chOff x="0" y="0"/>
          <a:chExt cx="0" cy="0"/>
        </a:xfrm>
      </p:grpSpPr>
      <p:pic>
        <p:nvPicPr>
          <p:cNvPr id="2" name="Image 0" descr="/Users/riyar/Documents/FIRE/course-build/images/brand/fire-logo-white.png">    </p:cNvPr>
          <p:cNvPicPr>
            <a:picLocks noChangeAspect="1"/>
          </p:cNvPicPr>
          <p:nvPr/>
        </p:nvPicPr>
        <p:blipFill>
          <a:blip r:embed="rId1"/>
          <a:stretch>
            <a:fillRect/>
          </a:stretch>
        </p:blipFill>
        <p:spPr>
          <a:xfrm>
            <a:off x="548640" y="457200"/>
            <a:ext cx="967047" cy="640080"/>
          </a:xfrm>
          <a:prstGeom prst="rect">
            <a:avLst/>
          </a:prstGeom>
        </p:spPr>
      </p:pic>
      <p:sp>
        <p:nvSpPr>
          <p:cNvPr id="3" name="Shape 0"/>
          <p:cNvSpPr/>
          <p:nvPr/>
        </p:nvSpPr>
        <p:spPr>
          <a:xfrm>
            <a:off x="0" y="6291072"/>
            <a:ext cx="12191695" cy="566928"/>
          </a:xfrm>
          <a:prstGeom prst="rect">
            <a:avLst/>
          </a:prstGeom>
          <a:solidFill>
            <a:srgbClr val="FFFFFF"/>
          </a:solidFill>
          <a:ln/>
        </p:spPr>
      </p:sp>
      <p:pic>
        <p:nvPicPr>
          <p:cNvPr id="4" name="Image 1" descr="/Users/riyar/Documents/FIRE/course-build/images/brand/eu-co-funded-en.jpg">    </p:cNvPr>
          <p:cNvPicPr>
            <a:picLocks noChangeAspect="1"/>
          </p:cNvPicPr>
          <p:nvPr/>
        </p:nvPicPr>
        <p:blipFill>
          <a:blip r:embed="rId2"/>
          <a:stretch>
            <a:fillRect/>
          </a:stretch>
        </p:blipFill>
        <p:spPr>
          <a:xfrm>
            <a:off x="548640" y="6373368"/>
            <a:ext cx="1828800" cy="384048"/>
          </a:xfrm>
          <a:prstGeom prst="rect">
            <a:avLst/>
          </a:prstGeom>
        </p:spPr>
      </p:pic>
      <p:sp>
        <p:nvSpPr>
          <p:cNvPr id="5" name="Text 1"/>
          <p:cNvSpPr/>
          <p:nvPr/>
        </p:nvSpPr>
        <p:spPr>
          <a:xfrm>
            <a:off x="2560320" y="6309360"/>
            <a:ext cx="9082735" cy="512064"/>
          </a:xfrm>
          <a:prstGeom prst="rect">
            <a:avLst/>
          </a:prstGeom>
          <a:noFill/>
          <a:ln/>
        </p:spPr>
        <p:txBody>
          <a:bodyPr wrap="square" lIns="0" tIns="0" rIns="0" bIns="0" rtlCol="0" anchor="ctr"/>
          <a:lstStyle/>
          <a:p>
            <a:pPr indent="0" marL="0">
              <a:buNone/>
            </a:pPr>
            <a:r>
              <a:rPr lang="en-US" sz="700" dirty="0">
                <a:solidFill>
                  <a:srgbClr val="4A5568"/>
                </a:solidFill>
                <a:latin typeface="Calibri" pitchFamily="34" charset="0"/>
                <a:ea typeface="Calibri" pitchFamily="34" charset="-122"/>
                <a:cs typeface="Calibri" pitchFamily="34" charset="-120"/>
              </a:rPr>
              <a:t>Funded by the European Union. Views and opinions expressed are however those of the author(s) only and do not necessarily reflect those of the European Union or the Italian National Agency Erasmus+ INDIRE. Neither the European Union nor the granting authority can be held responsible for them.  Project 2025-1-IT02-KA210-ADU-000354693</a:t>
            </a:r>
            <a:endParaRPr lang="en-US" sz="7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L3.1</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Your rights under the law</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a right?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favour a partner can give or take away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protection the law gives you</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rule that applies only to citizens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piece of advice from a friend</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the first EU law on combating violence against women and domestic violence?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Directive (EU) 2024/1385</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Pay Transparency Directive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General Data Protection Regulation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Payment Accounts Directive</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According to the Istanbul Convention, domestic violence includes…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physical violence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physical and sexual violence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Physical, sexual, psychological and economic violence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violence reported to the police</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Under the Victims' Rights Directive, you have the right to…</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Information in a language you understand</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free flat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Choose your judge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Never go to court</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Do victims' rights in the EU depend on your nationality?</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Yes, only EU citizens have them</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 they apply whatever your nationality or status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if you speak the local language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if you are married</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L3.1</a:t>
            </a:r>
            <a:endParaRPr lang="en-US"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A protection the law gives you</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right is a protection the law guarantees. It is owed to you, not a favour.</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Directive (EU) 2024/1385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Directive (EU) 2024/1385 was adopted in 2024. EU countries must apply it by June 2027.</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Physical, sexual, psychological and economic violence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The Convention names economic violence as one form of domestic violence.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Information in a language you understand</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You have the right to understand and be understood, with interpretation if needed.</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No, they apply whatever your nationality or status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The Victims' Rights Directive applies without discrimination, including discrimination based on residence status.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L3.2</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Property, work and credit rights</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The flat is in his name. Does that mean you have no rights there?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Yes, the owner decides everything</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 living there can give you rights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if you have children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if you pay him rent</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Can a partner legally forbid you from working?</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Yes, if he earns more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Yes, if you are married</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 the choice is yours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in the first year of marriage</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does the EU Pay Transparency Directive give workers?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pay rise every year</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right to ask about average pay by sex</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free bank account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right to work from home</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A loan was taken in your name without your consent. What is true?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 must pay it, no matter what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 can dispute it and get specialist help</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Nothing can be done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your partner can complain</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How can you find out what credit is in your name?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Ask your partner</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Ask for your own credit report and bank records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Wait for a letter</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 cannot find out</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L3.2</a:t>
            </a:r>
            <a:endParaRPr lang="en-US" sz="2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No, living there can give you rights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In many EU countries, living in a home can give you rights. A court may also order an abuser to leave.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No, the choice is yours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No partner can legally stop you working. Only a residence permit may set rules about work.</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The right to ask about average pay by sex</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You can ask for information on average pay for the same work or work of equal value, by sex.</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You can dispute it and get specialist help</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Debt taken without your consent can be challenged. A debt advice service can help.</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Ask for your own credit report and bank records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Data protection law gives you the right to see the data held about you, including by credit agencies.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L3.3</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Support and counselling services</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true of most specialist services for women?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They are free and confidential</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They are only for EU citizens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They always call the police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They charge a fee</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does a helpline do first?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Tells you to leave home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Listens without judgement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Reports your partner</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Asks for your ID card</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Your partner checks your phone. What is a safer way to contact a service?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Call from the shared phone at night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trusted computer, private browsing and chat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Post about it on social media</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Ask your partner to call for you</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You cannot afford a lawyer. What may help?</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State legal aid</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loan from your partner</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Nothing can help</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private insurance</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In Giulia's story, what was her first step?</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 went to court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 used a helpline's anonymous chat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 left the country</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 called her bank</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L3.3</a:t>
            </a:r>
            <a:endParaRPr lang="en-US" sz="26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They are free and confidential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Most specialist services for women are free and confidential, and many are anonymous.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Listens without judgement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trained person listens, believes you and helps you understand your options.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A trusted computer, private browsing and chat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trusted device, chat or text, and private browsing help keep the contact safe.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State legal aid</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Legal aid can cover advice and representation. Victim support services also give free legal information.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She used a helpline's anonymous chat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She was afraid to speak, so she used the anonymous chat. One safe contact opened the way to more help.</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L3.4</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Advocacy and seeking help</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Who can be part of a support network?</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family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Trusted people, services, advocates and peers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the police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people online</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everyday place can be a safe first contact?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doctor, nurse or pharmacist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public post on social media</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Your partner's friends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debt collector</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the first step in reaching out?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Act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Plan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Recognise that what is happening is wrong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Leave at once</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A safety plan is useful…</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if you leave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if you stay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Whether you stay or leave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with a lawyer</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Where should you keep your safety plan?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 the fridge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Somewhere only you can reach</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In a shared email account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With your partner's papers</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L3.4</a:t>
            </a:r>
            <a:endParaRPr lang="en-US" sz="26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Trusted people, services, advocates and peers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strong network combines people you trust with professionals and peers.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A doctor, nurse or pharmacist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Health professionals can be a private first contact and connect you to specialist help.</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Recognise that what is happening is wrong</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The steps are: recognise, reach out, plan, then act and keep going.</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Whether you stay or leave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safety plan is practical preparation, useful in every situation.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Somewhere only you can reach</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Keep it where only you can reach it, so it stays private and safe.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Module 3 final quiz</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Module 3 final quiz</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10 questions · multiple choice · 70% to pass · unlimited retakes</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1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The Istanbul Convention is a treaty of…</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Council of Europe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United Nations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Italian government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European Central Bank</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2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Directive (EU) 2024/1385 says domestic violence includes…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physical violence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Physical, sexual, psychological and economic violence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violence by strangers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violence with injuries</a:t>
            </a:r>
            <a:endParaRPr lang="en-U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3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Under Germany's Protection against Violence Act, a court can…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Give you the shared home for your use, even if he owns it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Give you his salary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Cancel your marriage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Nothing about the home</a:t>
            </a:r>
            <a:endParaRPr lang="en-US" sz="1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4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Italy's Codice Rosso (Law 69/2019) is about…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Bank accounts for women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Faster handling of domestic violence cases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Equal pay</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Residence permits</a:t>
            </a:r>
            <a:endParaRPr lang="en-US"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5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Portugal's Law 112/2009 gives women facing domestic violence…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free car</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Victim status after a report, with rights to protection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right to a higher salary</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Nothing new</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6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In the EU, who has the right to a basic bank account?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married women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Anyone living legally in the EU</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people with a job</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EU citizens</a:t>
            </a:r>
            <a:endParaRPr lang="en-US" sz="1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7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'As a foreigner, you have no rights here.' Is this true?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Yes, always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 victims' rights apply whatever your nationality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if you have no job</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outside Italy</a:t>
            </a:r>
            <a:endParaRPr lang="en-US" sz="1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8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When you contact a helpline…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 must give your full name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 stay in control of what you share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They decide what happens next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You must report to the police</a:t>
            </a:r>
            <a:endParaRPr 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9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helps you visit a support website more safely?</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Saving it as a favourite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Private browsing and the quick-exit button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Sharing the link with your partner</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Using a shared tablet</a:t>
            </a:r>
            <a:endParaRPr lang="en-US"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QUESTION 10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are the four steps of reaching out?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Plan, act, recognise, reach out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Recognise, reach out, plan, act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Act, plan, reach out, recognise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Reach out, act, recognise, plan</a:t>
            </a:r>
            <a:endParaRPr lang="en-US" sz="1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Module 3 final quiz</a:t>
            </a:r>
            <a:endParaRPr lang="en-US" sz="26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Answer</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Why</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The Council of Europe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It is the Council of Europe Convention on preventing and combating violence against women and domestic violence.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Physical, sexual, psychological and economic violence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Economic violence is named as a form of domestic violence, as in the Istanbul Convention.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Give you the shared home for your use, even if he owns it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court can give the shared home to you. If he alone owns or rents it, this is for a limited time.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Faster handling of domestic violence cases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The 'Red Code' speeds up how police, prosecutors and courts deal with domestic and gender-based violence.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Victim status after a report, with rights to protection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Once the violence is reported, the status of victim brings rights to protection, information and support.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Anyone living legally in the EU</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The Payment Accounts Directive gives legal residents, including asylum seekers, a right to a basic account.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7</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No, victims' rights apply whatever your nationality</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It is a myth. Victims' rights and women's shelters are there for women of any nationality.</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You stay in control of what you share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Contact is confidential and often anonymous. You decide what to share and what happens next.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9</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Private browsing and the quick-exit button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Private browsing and quick-exit buttons help protect your traces.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Recognise, reach out, plan, act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First recognise, then reach out, then plan, then act and keep going, at your own pace.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 Answers</dc:title>
  <dc:subject>PptxGenJS Presentation</dc:subject>
  <dc:creator>PptxGenJS</dc:creator>
  <cp:lastModifiedBy>PptxGenJS</cp:lastModifiedBy>
  <cp:revision>1</cp:revision>
  <dcterms:created xsi:type="dcterms:W3CDTF">2026-10-13T21:29:44Z</dcterms:created>
  <dcterms:modified xsi:type="dcterms:W3CDTF">2026-10-13T21:29:44Z</dcterms:modified>
</cp:coreProperties>
</file>