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1.1 Quiz" id="{87f44ec3-6eab-531d-3988-3ac5304fcaec}">
          <p14:sldIdLst>
            <p14:sldId id="256"/>
            <p14:sldId id="257"/>
            <p14:sldId id="258"/>
            <p14:sldId id="259"/>
            <p14:sldId id="260"/>
            <p14:sldId id="261"/>
            <p14:sldId id="262"/>
          </p14:sldIdLst>
        </p14:section>
        <p14:section name="L1.2 Quiz" id="{4d7d16cd-06b6-8594-1c10-f6a52d7e59c6}">
          <p14:sldIdLst>
            <p14:sldId id="263"/>
            <p14:sldId id="264"/>
            <p14:sldId id="265"/>
            <p14:sldId id="266"/>
            <p14:sldId id="267"/>
            <p14:sldId id="268"/>
            <p14:sldId id="269"/>
          </p14:sldIdLst>
        </p14:section>
        <p14:section name="L1.3 Quiz" id="{b0502b10-4c73-aed4-f278-74a02052e8e0}">
          <p14:sldIdLst>
            <p14:sldId id="270"/>
            <p14:sldId id="271"/>
            <p14:sldId id="272"/>
            <p14:sldId id="273"/>
            <p14:sldId id="274"/>
            <p14:sldId id="275"/>
            <p14:sldId id="276"/>
          </p14:sldIdLst>
        </p14:section>
        <p14:section name="L1.4 Quiz" id="{3872ee77-34e9-6945-66e2-067043b160b1}">
          <p14:sldIdLst>
            <p14:sldId id="277"/>
            <p14:sldId id="278"/>
            <p14:sldId id="279"/>
            <p14:sldId id="280"/>
            <p14:sldId id="281"/>
            <p14:sldId id="282"/>
            <p14:sldId id="283"/>
          </p14:sldIdLst>
        </p14:section>
        <p14:section name="Abschlussquiz Modul 1" id="{d4399d39-5dce-96f4-79e5-b001eba82b5b}">
          <p14:sldIdLst>
            <p14:sldId id="284"/>
            <p14:sldId id="285"/>
            <p14:sldId id="286"/>
            <p14:sldId id="287"/>
            <p14:sldId id="288"/>
            <p14:sldId id="289"/>
            <p14:sldId id="290"/>
            <p14:sldId id="291"/>
            <p14:sldId id="292"/>
            <p14:sldId id="293"/>
            <p14:sldId id="294"/>
            <p14:sldId id="29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Eine Person nutzt Geld, um eine andere zu kontrollieren. Entscheidend ist die Kontrolle, nicht die Geldnot.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Zwangskontrolle. Wirtschaftliche Gewalt ist eines der stärksten Mittel von Zwangskontrolle.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Sie davon abhalten, zu einem Vorstellungsgespräch zu gehen. Wer sie vom Arbeiten abhält, nimmt ihr den Weg in die Unabhängigkeit.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A — Richtlinie (EU) 2024/1385. Die Richtlinie (EU) 2024/1385 betrifft Gewalt gegen Frauen und häusliche Gewalt, auch wirtschaftliche Gewalt.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Sie wirkt normal und hinterlässt keine sichtbaren Spuren. Sie kann wie normales Leben aussehen und ist mit Scham verbunden. Ihre Spuren stehen in Papieren, nicht auf dem Körper.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Für jeden Einkauf einen Kassenbon verlangen. Jeden Einkauf zu prüfen ist Überwachung. Es macht eine Person abhängig und ängstlich.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C — Schulden durch Zwang, Täuschung oder ohne ihr Einverständnis. Erzwungene Schulden entstehen auf ihren Namen durch Druck, Täuschung oder ohne ihr Einverständnis.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Ein eigenes Einkommen ist ein Ausweg aus der Gewalt. Ein eigenes Einkommen ist der klarste Weg in die Unabhängigkeit.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Ihre Passwörter und Mitteilungen kontrollieren. Wer Passwörter und Mitteilungen kontrolliert, macht Banking-Apps zu einem Mittel der Überwachung und Kontrolle.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Ja, über Schulden, Kosten für Kinder und Gerichte. Sie kann über die finanzielle Einigung, gemeinsame Schulden, Unterhalt und Gerichtsverfahren weitergehen.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Nein, aber mehrere zusammen sind ein starkes Signal. Ein Zeichen allein ist kein Beweis. Mehrere Zeichen zusammen sind ein starkes Signal.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Kann ich Geld erreichen und nutzen, ohne um Erlaubnis zu fragen?. Zugang ist entscheidend: Können Sie frei an Geld kommen, es nutzen und wissen, was da 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C — Zuhören, ihr glauben und sagen, dass es kostenlose Hilfe gibt. Nicht drängen. Glauben Sie ihr und sagen Sie ihr, dass es Hilfe gibt, wenn sie bereit 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Mit einem freundlichen Angebot, sich um das Geld zu „kümmern“. Sie fängt oft klein an und klingt vernünftig. Dann wird sie zum Alltag.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Paolo bot an, sich um die „langweilige Seite“ des Geldes zu kümmern. Das Angebot, sich um das Geld zu „kümmern“, war der erste Schritt, die Kontrolle darüber zu verlieren.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Geld, seelischer Gesundheit, Sicherheit und Kindern. Der Schaden reicht vom Geld bis in Gesundheit, Sicherheit, Wohnen und die nächste Generation.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Sie nimmt das Geld und die Kontakte, die man zum Gehen braucht. Gehen kostet Geld, und wirtschaftliche Gewalt nimmt genau diese Mittel weg.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Aufenthaltsstatus und Sprachbarrieren können zur Kontrolle dienen. Ein unsicherer Aufenthalt, Sprachbarrieren und fremde Behörden können als Drohung benutzt werden.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Karim behielt ihre Ausweise. Die Ausweise einer Person einzubehalten ist eine Form von Kontrolle und Gewalt.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Das Problem ist Kontrolle durch eine andere Person, nicht ihr Können. Bei wirtschaftlicher Gewalt kontrolliert eine Person die andere. Es geht nicht um den Umgang mit Geld.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Geld und andere Mittel nutzen, um eine andere Person zu kontrollieren. Bei wirtschaftlicher Gewalt geht es um Kontrolle, nicht darum, wie viel Geld eine Familie 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Kontrolle, Ausbeutung und Sabotage von Arbeit oder Ausbildung. Fast jede Taktik passt zu Kontrolle, Ausbeutung oder Sabotage von Arbeit oder Ausbildung.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A — Richtlinie (EU) 2024/1385. Die Richtlinie (EU) 2024/1385 betrifft Gewalt gegen Frauen und häusliche Gewalt.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Digitale wirtschaftliche Kontrolle. Wer Passwörter und Mitteilungen kontrolliert, hält sie von ihrem eigenen Geld fern.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Die Schulden und ein schlechter Schufa-Eintrag bleiben bei ihr. Sie muss vielleicht die Raten zahlen und hat jahrelang Probleme, eine Wohnung oder einen Kredit zu bekommen.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Ja, über Schulden, gemeinsame Kosten und Gerichte. Sie kann über die finanzielle Einigung, gemeinsame Schulden, Kindesunterhalt und Gerichtsverfahren weitergehen.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A — Fängt klein an, gehört zum Alltag, zieht sich zu, hält fest. Gewalt wächst in Stufen, und jede Stufe lässt die nächste normal wirken.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Ihr glauben und sagen, wo es kostenlose Hilfe gibt. Nicht drängen, nicht bewerten. Glauben Sie ihr und sagen Sie ihr, dass es Hilfe gibt, wenn sie bereit 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Ein unsicherer Aufenthaltsstatus und Sprachbarrieren. Ein unsicherer Aufenthalt und Sprachbarrieren können für Drohungen und Kontrolle benutzt werden.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Wirtschaftliche Gewalt nimmt die Mittel, die man zum Gehen braucht. Ohne Geld, Kontakte und Selbstvertrauen ist Gehen viel schwerer. Es ist nie ihre Schuld.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jp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image-1003-2.jp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
    <p:bg>
      <p:bgPr>
        <a:solidFill>
          <a:srgbClr val="F6F8FB"/>
        </a:solidFill>
      </p:bgPr>
    </p:bg>
    <p:spTree>
      <p:nvGrpSpPr>
        <p:cNvPr id="1" name=""/>
        <p:cNvGrpSpPr/>
        <p:nvPr/>
      </p:nvGrpSpPr>
      <p:grpSpPr>
        <a:xfrm>
          <a:off x="0" y="0"/>
          <a:ext cx="0" cy="0"/>
          <a:chOff x="0" y="0"/>
          <a:chExt cx="0" cy="0"/>
        </a:xfrm>
      </p:grpSpPr>
      <p:pic>
        <p:nvPicPr>
          <p:cNvPr id="2" name="Image 0" descr="/Users/riyar/Documents/FIRE/course-build/images/brand/eu-co-funded-de.jpg">    </p:cNvPr>
          <p:cNvPicPr>
            <a:picLocks noChangeAspect="1"/>
          </p:cNvPicPr>
          <p:nvPr/>
        </p:nvPicPr>
        <p:blipFill>
          <a:blip r:embed="rId1"/>
          <a:stretch>
            <a:fillRect/>
          </a:stretch>
        </p:blipFill>
        <p:spPr>
          <a:xfrm>
            <a:off x="548640" y="6336792"/>
            <a:ext cx="1511699" cy="329184"/>
          </a:xfrm>
          <a:prstGeom prst="rect">
            <a:avLst/>
          </a:prstGeom>
        </p:spPr>
      </p:pic>
      <p:sp>
        <p:nvSpPr>
          <p:cNvPr id="3" name="Text 0"/>
          <p:cNvSpPr/>
          <p:nvPr/>
        </p:nvSpPr>
        <p:spPr>
          <a:xfrm>
            <a:off x="2243219" y="6217920"/>
            <a:ext cx="7849948" cy="164592"/>
          </a:xfrm>
          <a:prstGeom prst="rect">
            <a:avLst/>
          </a:prstGeom>
          <a:noFill/>
          <a:ln/>
        </p:spPr>
        <p:txBody>
          <a:bodyPr wrap="square" lIns="0" tIns="0" rIns="0" bIns="0" rtlCol="0" anchor="t"/>
          <a:lstStyle/>
          <a:p>
            <a:pPr indent="0" marL="0">
              <a:buNone/>
            </a:pPr>
            <a:r>
              <a:rPr lang="en-US" sz="750" b="1" dirty="0">
                <a:solidFill>
                  <a:srgbClr val="4A5568"/>
                </a:solidFill>
                <a:latin typeface="Calibri" pitchFamily="34" charset="0"/>
                <a:ea typeface="Calibri" pitchFamily="34" charset="-122"/>
                <a:cs typeface="Calibri" pitchFamily="34" charset="-120"/>
              </a:rPr>
              <a:t>FIRE · Financial Resilience  ·  Modul 1: Wirtschaftliche Gewalt erkennen</a:t>
            </a:r>
            <a:endParaRPr lang="en-US" sz="750" dirty="0"/>
          </a:p>
        </p:txBody>
      </p:sp>
      <p:sp>
        <p:nvSpPr>
          <p:cNvPr id="4" name="Text 1"/>
          <p:cNvSpPr/>
          <p:nvPr/>
        </p:nvSpPr>
        <p:spPr>
          <a:xfrm>
            <a:off x="2243219" y="6382512"/>
            <a:ext cx="7849948" cy="402336"/>
          </a:xfrm>
          <a:prstGeom prst="rect">
            <a:avLst/>
          </a:prstGeom>
          <a:noFill/>
          <a:ln/>
        </p:spPr>
        <p:txBody>
          <a:bodyPr wrap="square" lIns="0" tIns="0" rIns="0" bIns="0" rtlCol="0" anchor="t"/>
          <a:lstStyle/>
          <a:p>
            <a:pPr indent="0" marL="0">
              <a:buNone/>
            </a:pPr>
            <a:r>
              <a:rPr lang="en-US" sz="600" dirty="0">
                <a:solidFill>
                  <a:srgbClr val="4A5568"/>
                </a:solidFill>
                <a:latin typeface="Calibri" pitchFamily="34" charset="0"/>
                <a:ea typeface="Calibri" pitchFamily="34" charset="-122"/>
                <a:cs typeface="Calibri" pitchFamily="34" charset="-120"/>
              </a:rPr>
              <a:t>Finanziert von der Europäischen Union. Die geäußerten Ansichten und Meinungen entsprechen jedoch ausschließlich denen des Autors bzw. der Autoren und spiegeln nicht zwingend die der Europäischen Union oder der italienischen Nationalagentur Erasmus+ INDIRE wider. Weder die Europäische Union noch die Bewilligungsbehörde können für sie verantwortlich gemacht werden.</a:t>
            </a:r>
            <a:endParaRPr lang="en-US" sz="600" dirty="0"/>
          </a:p>
        </p:txBody>
      </p:sp>
      <p:pic>
        <p:nvPicPr>
          <p:cNvPr id="5" name="Image 1" descr="/Users/riyar/Documents/FIRE/course-build/images/brand/fire-logo.png">    </p:cNvPr>
          <p:cNvPicPr>
            <a:picLocks noChangeAspect="1"/>
          </p:cNvPicPr>
          <p:nvPr/>
        </p:nvPicPr>
        <p:blipFill>
          <a:blip r:embed="rId2"/>
          <a:stretch>
            <a:fillRect/>
          </a:stretch>
        </p:blipFill>
        <p:spPr>
          <a:xfrm>
            <a:off x="11007567" y="6291072"/>
            <a:ext cx="635488" cy="42062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D">
    <p:bg>
      <p:bgPr>
        <a:solidFill>
          <a:srgbClr val="0B1F5C"/>
        </a:solidFill>
      </p:bgPr>
    </p:bg>
    <p:spTree>
      <p:nvGrpSpPr>
        <p:cNvPr id="1" name=""/>
        <p:cNvGrpSpPr/>
        <p:nvPr/>
      </p:nvGrpSpPr>
      <p:grpSpPr>
        <a:xfrm>
          <a:off x="0" y="0"/>
          <a:ext cx="0" cy="0"/>
          <a:chOff x="0" y="0"/>
          <a:chExt cx="0" cy="0"/>
        </a:xfrm>
      </p:grpSpPr>
      <p:pic>
        <p:nvPicPr>
          <p:cNvPr id="2" name="Image 0" descr="/Users/riyar/Documents/FIRE/course-build/images/brand/fire-logo-white.png">    </p:cNvPr>
          <p:cNvPicPr>
            <a:picLocks noChangeAspect="1"/>
          </p:cNvPicPr>
          <p:nvPr/>
        </p:nvPicPr>
        <p:blipFill>
          <a:blip r:embed="rId1"/>
          <a:stretch>
            <a:fillRect/>
          </a:stretch>
        </p:blipFill>
        <p:spPr>
          <a:xfrm>
            <a:off x="548640" y="457200"/>
            <a:ext cx="967047" cy="640080"/>
          </a:xfrm>
          <a:prstGeom prst="rect">
            <a:avLst/>
          </a:prstGeom>
        </p:spPr>
      </p:pic>
      <p:sp>
        <p:nvSpPr>
          <p:cNvPr id="3" name="Shape 0"/>
          <p:cNvSpPr/>
          <p:nvPr/>
        </p:nvSpPr>
        <p:spPr>
          <a:xfrm>
            <a:off x="0" y="6291072"/>
            <a:ext cx="12191695" cy="566928"/>
          </a:xfrm>
          <a:prstGeom prst="rect">
            <a:avLst/>
          </a:prstGeom>
          <a:solidFill>
            <a:srgbClr val="FFFFFF"/>
          </a:solidFill>
          <a:ln/>
        </p:spPr>
      </p:sp>
      <p:pic>
        <p:nvPicPr>
          <p:cNvPr id="4" name="Image 1" descr="/Users/riyar/Documents/FIRE/course-build/images/brand/eu-co-funded-de.jpg">    </p:cNvPr>
          <p:cNvPicPr>
            <a:picLocks noChangeAspect="1"/>
          </p:cNvPicPr>
          <p:nvPr/>
        </p:nvPicPr>
        <p:blipFill>
          <a:blip r:embed="rId2"/>
          <a:stretch>
            <a:fillRect/>
          </a:stretch>
        </p:blipFill>
        <p:spPr>
          <a:xfrm>
            <a:off x="548640" y="6373368"/>
            <a:ext cx="1763649" cy="384048"/>
          </a:xfrm>
          <a:prstGeom prst="rect">
            <a:avLst/>
          </a:prstGeom>
        </p:spPr>
      </p:pic>
      <p:sp>
        <p:nvSpPr>
          <p:cNvPr id="5" name="Text 1"/>
          <p:cNvSpPr/>
          <p:nvPr/>
        </p:nvSpPr>
        <p:spPr>
          <a:xfrm>
            <a:off x="2495169" y="6309360"/>
            <a:ext cx="9147886" cy="512064"/>
          </a:xfrm>
          <a:prstGeom prst="rect">
            <a:avLst/>
          </a:prstGeom>
          <a:noFill/>
          <a:ln/>
        </p:spPr>
        <p:txBody>
          <a:bodyPr wrap="square" lIns="0" tIns="0" rIns="0" bIns="0" rtlCol="0" anchor="ctr"/>
          <a:lstStyle/>
          <a:p>
            <a:pPr indent="0" marL="0">
              <a:buNone/>
            </a:pPr>
            <a:r>
              <a:rPr lang="en-US" sz="700" dirty="0">
                <a:solidFill>
                  <a:srgbClr val="4A5568"/>
                </a:solidFill>
                <a:latin typeface="Calibri" pitchFamily="34" charset="0"/>
                <a:ea typeface="Calibri" pitchFamily="34" charset="-122"/>
                <a:cs typeface="Calibri" pitchFamily="34" charset="-120"/>
              </a:rPr>
              <a:t>Finanziert von der Europäischen Union. Die geäußerten Ansichten und Meinungen entsprechen jedoch ausschließlich denen des Autors bzw. der Autoren und spiegeln nicht zwingend die der Europäischen Union oder der italienischen Nationalagentur Erasmus+ INDIRE wider. Weder die Europäische Union noch die Bewilligungsbehörde können für sie verantwortlich gemacht werden.  Projekt 2025-1-IT02-KA210-ADU-000354693</a:t>
            </a:r>
            <a:endParaRPr lang="en-US" sz="7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Haben Sie es verstanden? L1.1</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Was ist wirtschaftliche Gewalt?</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Fragen · Multiple Choice · 70 % zum Bestehen · beliebig oft wiederholbar</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1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ist das wichtigste Zeichen wirtschaftlicher Gewalt?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Eine Familie hat wenig Geld</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Eine Person nutzt Geld, um eine andere zu kontrollieren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Paar streitet über Rechnungen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Jemand vergisst, eine Rechnung zu bezahlen</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2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Zu welchem größeren Muster gehört wirtschaftliche Gewalt?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Finanzplanung</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Zwangskontrolle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Gemeinsamer Haushaltsplan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Pech</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3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ist ein Beispiel für Sabotage von Arbeit oder Ausbildung?</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Einen Haushaltsplan teilen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davon abhalten, zu einem Vorstellungsgespräch zu gehen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Miete bezahlen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Sparkonto eröffnen</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4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Welches EU-Gesetz nennt wirtschaftliche Gewalt als Form häuslicher Gewalt?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Richtlinie (EU) 2024/1385</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EU-Verbraucherkreditrichtlinie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Datenschutz-Grundverordnung</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Kein EU-Gesetz erwähnt sie</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5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Warum bleibt wirtschaftliche Gewalt oft verborgen?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ist sehr selten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wirkt normal und hinterlässt keine sichtbaren Spuren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passiert nur in reichen Familien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hört immer schnell auf</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Antworten — L1.1</a:t>
            </a:r>
            <a:endParaRPr lang="en-US" sz="2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Antwort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Warum</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Eine Person nutzt Geld, um eine andere zu kontrollieren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Entscheidend ist die Kontrolle, nicht die Geldnot.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Zwangskontrolle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Wirtschaftliche Gewalt ist eines der stärksten Mittel von Zwangskontrolle.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Sie davon abhalten, zu einem Vorstellungsgespräch zu gehen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Wer sie vom Arbeiten abhält, nimmt ihr den Weg in die Unabhängigkeit.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Richtlinie (EU) 2024/1385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Die Richtlinie (EU) 2024/1385 betrifft Gewalt gegen Frauen und häusliche Gewalt, auch wirtschaftliche Gewalt.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Sie wirkt normal und hinterlässt keine sichtbaren Spuren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Sie kann wie normales Leben aussehen und ist mit Scham verbunden. Ihre Spuren stehen in Papieren, nicht auf dem Körper.</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Haben Sie es verstanden? L1.2</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Die Taktiken der Täter</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Fragen · Multiple Choice · 70 % zum Bestehen · beliebig oft wiederholbar</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1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ist eine Taktik wirtschaftlicher Kontrolle?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Gemeinsam über Geld entscheiden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Für jeden Einkauf einen Kassenbon verlangen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Gemeinsam einen Sparplan anlegen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Passwörter freiwillig teilen</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2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sind erzwungene Schulden?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Jeder Kredit, den ein Paar aufnimmt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Kredit für ein Haus</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Schulden durch Zwang, Täuschung oder ohne ihr Einverständnis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Eine Rechnung, die zu spät bezahlt wurde</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3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Warum greifen Täter oft die Arbeit oder Ausbildung einer Frau an?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Damit sie sich ausruhen kann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eigenes Einkommen ist ein Ausweg aus der Gewalt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Um Fahrtkosten zu sparen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Weil Arbeit gefährlich ist</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4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ist ein Beispiel für wirtschaftliche Gewalt über digitale Mittel?</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Eine Banking-App nutzen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Ihre Passwörter und Mitteilungen kontrollieren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Eine Rechnung online bezahlen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Eine Spar-Erinnerung einstellen</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5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Kann wirtschaftliche Gewalt nach der Trennung weitergehen?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Nein, sie hört immer auf</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Ja, über Schulden, Kosten für Kinder und Gerichte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wenn sie zusammenwohnen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in manchen Ländern</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Antworten — L1.2</a:t>
            </a:r>
            <a:endParaRPr lang="en-US" sz="26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Antwort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Warum</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Für jeden Einkauf einen Kassenbon verlangen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Jeden Einkauf zu prüfen ist Überwachung. Es macht eine Person abhängig und ängstlich.</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Schulden durch Zwang, Täuschung oder ohne ihr Einverständnis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Erzwungene Schulden entstehen auf ihren Namen durch Druck, Täuschung oder ohne ihr Einverständnis.</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Ein eigenes Einkommen ist ein Ausweg aus der Gewalt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Ein eigenes Einkommen ist der klarste Weg in die Unabhängigkeit.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Ihre Passwörter und Mitteilungen kontrollieren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Wer Passwörter und Mitteilungen kontrolliert, macht Banking-Apps zu einem Mittel der Überwachung und Kontrolle.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Ja, über Schulden, Kosten für Kinder und Gerichte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Sie kann über die finanzielle Einigung, gemeinsame Schulden, Unterhalt und Gerichtsverfahren weitergehen.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Haben Sie es verstanden? L1.3</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Die Zeichen erkennen</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Fragen · Multiple Choice · 70 % zum Bestehen · beliebig oft wiederholbar</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1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Beweist ein einzelnes Warnsignal wirtschaftliche Gewalt?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Ja, immer</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Nein, aber mehrere zusammen sind ein starkes Signal</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wenn es einmal passiert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wenn es körperliche Gewalt gibt</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2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Welche Frage hilft Ihnen, auf Ihre eigene Lage zu schauen?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Wie viel Geld ist da?</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Kann ich Geld erreichen und nutzen, ohne um Erlaubnis zu fragen?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Welche Bank ist am günstigsten?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Wie alt ist mein Partner?</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3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Eine Freundin scheint Angst zu haben, Geld auszugeben. Was ist eine gute erste Reaktion?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Viele genaue Fragen stellen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Ihr sagen, dass sie sofort gehen soll</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Zuhören, ihr glauben und sagen, dass es kostenlose Hilfe gibt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Mit ihrem Partner reden</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4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Wie beginnt wirtschaftliche Gewalt meistens?</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Mit einer großen, plötzlichen Tat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Mit einem freundlichen Angebot, sich um das Geld zu „kümmern“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Mit einem Gerichtsverfahren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Mit einem neuen Job</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5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war das erste Warnsignal in Giulias Geschichte?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Lieferant rief wegen einer Rechnung an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Paolo bot an, sich um die „langweilige Seite“ des Geldes zu kümmern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eröffnete ihr Geschäft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bat um einen Kredit</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Antworten — L1.3</a:t>
            </a:r>
            <a:endParaRPr lang="en-US" sz="26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Antwort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Warum</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Nein, aber mehrere zusammen sind ein starkes Signal</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Ein Zeichen allein ist kein Beweis. Mehrere Zeichen zusammen sind ein starkes Signal.</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Kann ich Geld erreichen und nutzen, ohne um Erlaubnis zu fragen?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Zugang ist entscheidend: Können Sie frei an Geld kommen, es nutzen und wissen, was da ist?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Zuhören, ihr glauben und sagen, dass es kostenlose Hilfe gibt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Nicht drängen. Glauben Sie ihr und sagen Sie ihr, dass es Hilfe gibt, wenn sie bereit ist.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Mit einem freundlichen Angebot, sich um das Geld zu „kümmern“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Sie fängt oft klein an und klingt vernünftig. Dann wird sie zum Alltag.</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Paolo bot an, sich um die „langweilige Seite“ des Geldes zu kümmern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Das Angebot, sich um das Geld zu „kümmern“, war der erste Schritt, die Kontrolle darüber zu verlieren.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Haben Sie es verstanden? L1.4</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Folgen und wer besonders gefährdet ist</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Fragen · Multiple Choice · 70 % zum Bestehen · beliebig oft wiederholbar</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1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Welchen Lebensbereichen kann wirtschaftliche Gewalt schaden?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dem Geld</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Geld, seelischer Gesundheit, Sicherheit und Kindern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der Arbeit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der Wohnung</a:t>
            </a:r>
            <a:endParaRPr 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2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Warum macht wirtschaftliche Gewalt das Gehen so schwer?</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Gehen kostet nichts</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nimmt das Geld und die Kontakte, die man zum Gehen braucht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Frauen wollen nicht gehen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Es gibt keine Frauenhäuser</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3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Warum können Migrantinnen stärker gefährdet sein?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können nicht mit Geld umgehen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Aufenthaltsstatus und Sprachbarrieren können zur Kontrolle dienen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verdienen mehr</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haben keine Familie</a:t>
            </a:r>
            <a:endParaRPr lang="en-US"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4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war in Aishas Geschichte ein Warnsignal?</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lernte Deutsch</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Karim behielt ihre Ausweise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fand eine Arbeit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zog in eine neue Wohnung</a:t>
            </a:r>
            <a:endParaRPr lang="en-US"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5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„Sie muss nur besser haushalten.“ Was ist der Fakt?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Haushaltsplan beendet Gewalt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Das Problem ist Kontrolle durch eine andere Person, nicht ihr Können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reiche Frauen erleben Gewalt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Es ist ihre Schuld</a:t>
            </a:r>
            <a:endParaRPr lang="en-US" sz="1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Antworten — L1.4</a:t>
            </a:r>
            <a:endParaRPr lang="en-US" sz="26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Antwort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Warum</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Geld, seelischer Gesundheit, Sicherheit und Kindern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Der Schaden reicht vom Geld bis in Gesundheit, Sicherheit, Wohnen und die nächste Generation.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Sie nimmt das Geld und die Kontakte, die man zum Gehen braucht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Gehen kostet Geld, und wirtschaftliche Gewalt nimmt genau diese Mittel weg.</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Aufenthaltsstatus und Sprachbarrieren können zur Kontrolle dienen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Ein unsicherer Aufenthalt, Sprachbarrieren und fremde Behörden können als Drohung benutzt werden.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Karim behielt ihre Ausweise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Die Ausweise einer Person einzubehalten ist eine Form von Kontrolle und Gewalt.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Das Problem ist Kontrolle durch eine andere Person, nicht ihr Können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Bei wirtschaftlicher Gewalt kontrolliert eine Person die andere. Es geht nicht um den Umgang mit Geld.</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Abschlussquiz Modul 1</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Abschlussquiz Modul 1</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10 Fragen · Multiple Choice · 70 % zum Bestehen · beliebig oft wiederholbar</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1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ist wirtschaftliche Gewalt?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Wenig Geld haben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Geld und andere Mittel nutzen, um eine andere Person zu kontrollieren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Über Rechnungen streiten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Geld für die Zukunft sparen</a:t>
            </a:r>
            <a:endParaRPr lang="en-US" sz="1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2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Welches sind die drei Hauptmuster wirtschaftlicher Gewalt?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Sparen, Ausgeben und Leihen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Kontrolle, Ausbeutung und Sabotage von Arbeit oder Ausbildung</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Miete, Essen und Fahrtkosten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Banken, Apps und Bargeld</a:t>
            </a:r>
            <a:endParaRPr lang="en-US" sz="1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3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Welches EU-Gesetz nennt wirtschaftliche Gewalt als Form häuslicher Gewalt?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Richtlinie (EU) 2024/1385</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EU-Verbraucherkreditrichtlinie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Datenschutz-Grundverordnung</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Kein EU-Gesetz erwähnt sie</a:t>
            </a:r>
            <a:endParaRPr lang="en-US" sz="1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4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Ein Partner behält alle Passwörter und Mitteilungen für ein gemeinsames Konto. Was ist das?</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Normale Haushaltsplanung</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Digitale wirtschaftliche Kontrolle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Gute Sicherheit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Streit um Geld</a:t>
            </a:r>
            <a:endParaRPr lang="en-US" sz="1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5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Warum schaden erzwungene Schulden so lange?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sind immer klein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Schulden und ein schlechter Schufa-Eintrag bleiben bei ihr</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Banken streichen sie schnell</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dauern nur einen Monat</a:t>
            </a:r>
            <a:endParaRPr 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6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Kann wirtschaftliche Gewalt nach dem Ende einer Beziehung weitergehen?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Nein, nie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Ja, über Schulden, gemeinsame Kosten und Gerichte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wenn sie zusammenwohnen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wenn es keine Kinder gibt</a:t>
            </a:r>
            <a:endParaRPr lang="en-US" sz="1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7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Welche vier Stufen der Eskalation gibt es?</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Fängt klein an, gehört zum Alltag, zieht sich zu, hält fest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Sparen, ausgeben, leihen, zurückzahlen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Kennenlernen, heiraten, umziehen, gehen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Fragen, warten, entscheiden, handeln</a:t>
            </a:r>
            <a:endParaRPr lang="en-US" sz="1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8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Wie reagieren Sie, wenn Ihnen jemand von wirtschaftlicher Gewalt erzählt?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Nach jedem Detail fragen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Ihr glauben und sagen, wo es kostenlose Hilfe gibt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Ihr sagen, was sie tun soll</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Es vor ihr geheim halten</a:t>
            </a:r>
            <a:endParaRPr lang="en-US" sz="1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9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Welche Lage kann das Risiko für wirtschaftliche Gewalt erhöhen?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Viele Freundinnen in der Nähe haben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unsicherer Aufenthaltsstatus und Sprachbarrieren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eigenes Einkommen haben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eigenen Rechte kennen</a:t>
            </a:r>
            <a:endParaRPr lang="en-US" sz="1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2F5BEA"/>
                </a:solidFill>
                <a:latin typeface="Poppins" pitchFamily="34" charset="0"/>
                <a:ea typeface="Poppins" pitchFamily="34" charset="-122"/>
                <a:cs typeface="Poppins" pitchFamily="34" charset="-120"/>
              </a:rPr>
              <a:t>FRAGE 10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„Wenn es so schlimm wäre, würde sie gehen.“ Was ist der Fakt?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bleibt gern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Wirtschaftliche Gewalt nimmt die Mittel, die man zum Gehen braucht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Gehen kostet nichts</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Es ist allein ihre Entscheidung</a:t>
            </a:r>
            <a:endParaRPr lang="en-US" sz="1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Antworten — Abschlussquiz Modul 1</a:t>
            </a:r>
            <a:endParaRPr lang="en-US" sz="26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Antwort</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Warum</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1</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Geld und andere Mittel nutzen, um eine andere Person zu kontrollieren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Bei wirtschaftlicher Gewalt geht es um Kontrolle, nicht darum, wie viel Geld eine Familie hat.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Kontrolle, Ausbeutung und Sabotage von Arbeit oder Ausbildung</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Fast jede Taktik passt zu Kontrolle, Ausbeutung oder Sabotage von Arbeit oder Ausbildung.</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 — Richtlinie (EU) 2024/1385</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Die Richtlinie (EU) 2024/1385 betrifft Gewalt gegen Frauen und häusliche Gewalt.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4</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Digitale wirtschaftliche Kontrolle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Wer Passwörter und Mitteilungen kontrolliert, hält sie von ihrem eigenen Geld fern.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5</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Die Schulden und ein schlechter Schufa-Eintrag bleiben bei ihr</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Sie muss vielleicht die Raten zahlen und hat jahrelang Probleme, eine Wohnung oder einen Kredit zu bekommen.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6</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Ja, über Schulden, gemeinsame Kosten und Gerichte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Sie kann über die finanzielle Einigung, gemeinsame Schulden, Kindesunterhalt und Gerichtsverfahren weitergehen.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7</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 — Fängt klein an, gehört zum Alltag, zieht sich zu, hält fest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Gewalt wächst in Stufen, und jede Stufe lässt die nächste normal wirken.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8</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Ihr glauben und sagen, wo es kostenlose Hilfe gibt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Nicht drängen, nicht bewerten. Glauben Sie ihr und sagen Sie ihr, dass es Hilfe gibt, wenn sie bereit ist.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9</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Ein unsicherer Aufenthaltsstatus und Sprachbarrieren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Ein unsicherer Aufenthalt und Sprachbarrieren können für Drohungen und Kontrolle benutzt werden.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10</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Wirtschaftliche Gewalt nimmt die Mittel, die man zum Gehen braucht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Ohne Geld, Kontakte und Selbstvertrauen ist Gehen viel schwerer. Es ist nie ihre Schuld.</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 1 – Antworten</dc:title>
  <dc:subject>PptxGenJS Presentation</dc:subject>
  <dc:creator>PptxGenJS</dc:creator>
  <cp:lastModifiedBy>PptxGenJS</cp:lastModifiedBy>
  <cp:revision>1</cp:revision>
  <dcterms:created xsi:type="dcterms:W3CDTF">2026-10-13T21:35:12Z</dcterms:created>
  <dcterms:modified xsi:type="dcterms:W3CDTF">2026-10-13T21:35:12Z</dcterms:modified>
</cp:coreProperties>
</file>