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notesMasterIdLst>
    <p:notesMasterId r:id="rId4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L3.1 Questionário" id="{a1eb6abc-4473-1ea7-43c4-cfce55e1168b}">
          <p14:sldIdLst>
            <p14:sldId id="256"/>
            <p14:sldId id="257"/>
            <p14:sldId id="258"/>
            <p14:sldId id="259"/>
            <p14:sldId id="260"/>
            <p14:sldId id="261"/>
            <p14:sldId id="262"/>
          </p14:sldIdLst>
        </p14:section>
        <p14:section name="L3.2 Questionário" id="{0ca13bdf-ca84-3072-ff03-483a3e5bc750}">
          <p14:sldIdLst>
            <p14:sldId id="263"/>
            <p14:sldId id="264"/>
            <p14:sldId id="265"/>
            <p14:sldId id="266"/>
            <p14:sldId id="267"/>
            <p14:sldId id="268"/>
            <p14:sldId id="269"/>
          </p14:sldIdLst>
        </p14:section>
        <p14:section name="L3.3 Questionário" id="{158cdde3-5834-ee49-7f43-3af660cf4e49}">
          <p14:sldIdLst>
            <p14:sldId id="270"/>
            <p14:sldId id="271"/>
            <p14:sldId id="272"/>
            <p14:sldId id="273"/>
            <p14:sldId id="274"/>
            <p14:sldId id="275"/>
            <p14:sldId id="276"/>
          </p14:sldIdLst>
        </p14:section>
        <p14:section name="L3.4 Questionário" id="{1e157d95-a9fb-d885-8aff-5a984e4d46dc}">
          <p14:sldIdLst>
            <p14:sldId id="277"/>
            <p14:sldId id="278"/>
            <p14:sldId id="279"/>
            <p14:sldId id="280"/>
            <p14:sldId id="281"/>
            <p14:sldId id="282"/>
            <p14:sldId id="283"/>
          </p14:sldIdLst>
        </p14:section>
        <p14:section name="Questionário final do Módulo 3" id="{1faed68b-6264-9618-283b-36249aef6661}">
          <p14:sldIdLst>
            <p14:sldId id="284"/>
            <p14:sldId id="285"/>
            <p14:sldId id="286"/>
            <p14:sldId id="287"/>
            <p14:sldId id="288"/>
            <p14:sldId id="289"/>
            <p14:sldId id="290"/>
            <p14:sldId id="291"/>
            <p14:sldId id="292"/>
            <p14:sldId id="293"/>
            <p14:sldId id="294"/>
            <p14:sldId id="29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notesMaster" Target="notesMasters/notesMaster1.xml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Relationship Id="rId4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B — Uma proteção que a lei lhe dá. Um direito é uma proteção garantida pela lei. É-lhe devido, não é um favor.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A — Diretiva (UE) 2024/1385. A Diretiva (UE) 2024/1385 foi adotada em 2024. Os países da UE têm de a aplicar até junho de 2027.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C — A violência física, sexual, psicológica e económica. A Convenção reconhece a violência económica como uma forma de violência doméstica.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A — Informação numa língua que compreende. Tem direito a compreender e a ser compreendida, com interpretação se for preciso.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B — Não, aplicam-se seja qual for a nacionalidade ou situação. A Diretiva dos direitos das vítimas aplica-se sem discriminação, incluindo pela situação de residência.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B — Não, viver lá pode dar-lhe direitos. Em muitos países da UE, viver numa casa pode dar-lhe direitos. Um tribunal também pode ordenar ao agressor que saia.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C — Não, a escolha é sua. Nenhum companheiro a pode impedir legalmente de trabalhar. Só a autorização de residência pode ter regras sobre trabalho.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B — O direito de saber o salário médio por sexo. Pode pedir informação sobre o salário médio, por sexo, para o mesmo trabalho ou trabalho de valor igual.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B — Pode contestá-lo e ter ajuda especializada. Uma dívida feita sem o seu consentimento pode ser contestada. Um serviço de apoio ao endividamento pode ajudar.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B — Pedir o seu relatório de crédito e os registos do banco. A lei de proteção de dados dá-lhe o direito de ver os dados sobre si, incluindo os das centrais de crédito.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A — São gratuitos e confidenciais. A maioria dos serviços especializados para mulheres é gratuita e confidencial, e muitos são anónimos.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B — Ouve sem julgar. Uma pessoa formada ouve-a, acredita em si e ajuda-a a perceber as suas opções.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B — Um computador de confiança, navegação privada e chat. Um dispositivo de confiança, chat ou mensagem e a navegação privada ajudam a manter o contacto seguro.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A — A proteção jurídica do Estado. A proteção jurídica pode cobrir consulta e representação. Os serviços de apoio à vítima também dão informação jurídica gratuita.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B — Usou o chat anónimo de uma linha de apoio. Tinha medo de falar, por isso usou o chat anónimo. Um contacto seguro abriu caminho a mais ajuda.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B — Pessoas de confiança, serviços, técnicas de apoio e pares. Uma rede forte junta pessoas de confiança, profissionais e pares.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A — Um médico, enfermeiro ou farmacêutico. Os profissionais de saúde podem ser um primeiro contacto discreto e encaminhá-la para apoio especializado.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C — Reconhecer que o que está a acontecer é errado. Os passos são: reconhecer, contactar, planear e depois agir e continuar.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C — Quer fique quer saia. Um plano de segurança é uma preparação prática, útil em qualquer situação.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B — Num lugar a que só a senhora tenha acesso. Guarde-o num lugar a que só a senhora tenha acesso, para que fique privado e seguro.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A — Do Conselho da Europa. É a Convenção do Conselho da Europa para a Prevenção e o Combate à Violência contra as Mulheres e a Violência Doméstica.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B — A violência física, sexual, psicológica e económica. A violência económica é reconhecida como uma forma de violência doméstica, tal como na Convenção de Istambul.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A — Atribuir-lhe a casa comum, mesmo que seja dele. O tribunal pode atribuir-lhe a casa comum. Se só ele é dono ou arrendatário, é por um tempo limitado.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B — Resposta mais rápida aos casos de violência doméstica. O «Código Vermelho» acelera a resposta da polícia, do Ministério Público e dos tribunais à violência doméstica e de género.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B — O estatuto de vítima após denúncia, com direitos de proteção. Depois de a violência ser denunciada, o estatuto de vítima dá direitos de proteção, informação e apoio.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B — Quem vive legalmente na UE. A Diretiva das Contas de Pagamento dá a quem reside legalmente, incluindo requerentes de asilo, direito a uma conta básica.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B — Não, os direitos das vítimas valem para qualquer nacionalidade. É um mito. Os direitos das vítimas e as casas de abrigo existem para mulheres de qualquer nacionalidade.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B — Decide o que quer partilhar. O contacto é confidencial e muitas vezes anónimo. É a senhora quem decide o que partilha e o que acontece a seguir.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B — A navegação privada e o botão de saída rápida. A navegação privada e os botões de saída rápida ajudam a proteger o seu rasto.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B — Reconhecer, contactar, planear, agir. Primeiro reconhecer, depois contactar, depois planear e, por fim, agir e continuar, ao seu ritmo.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jpg"/><Relationship Id="rId2" Type="http://schemas.openxmlformats.org/officeDocument/2006/relationships/image" Target="../media/image-1002-2.png"/><Relationship Id="rId3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image" Target="../media/image-1003-2.jp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">
    <p:bg>
      <p:bgPr>
        <a:solidFill>
          <a:srgbClr val="F6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riyar/Documents/FIRE/course-build/images/brand/eu-co-funded-pt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1400012" cy="32918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131532" y="6217920"/>
            <a:ext cx="7961635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750" b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FIRE · Financial Resilience  ·  Módulo 3: Os seus direitos e recursos</a:t>
            </a:r>
            <a:endParaRPr lang="en-US" sz="750" dirty="0"/>
          </a:p>
        </p:txBody>
      </p:sp>
      <p:sp>
        <p:nvSpPr>
          <p:cNvPr id="4" name="Text 1"/>
          <p:cNvSpPr/>
          <p:nvPr/>
        </p:nvSpPr>
        <p:spPr>
          <a:xfrm>
            <a:off x="2131532" y="6382512"/>
            <a:ext cx="7961635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Financiado pela União Europeia. Os pontos de vista e as opiniões expressos são, no entanto, apenas os do(s) autor(es) e não refletem necessariamente os da União Europeia ou da Agência Nacional Erasmus+ INDIRE (Itália). Nem a União Europeia nem a entidade que concede o financiamento podem ser responsabilizadas por eles.</a:t>
            </a:r>
            <a:endParaRPr lang="en-US" sz="600" dirty="0"/>
          </a:p>
        </p:txBody>
      </p:sp>
      <p:pic>
        <p:nvPicPr>
          <p:cNvPr id="5" name="Image 1" descr="/Users/riyar/Documents/FIRE/course-build/images/brand/fire-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7567" y="6291072"/>
            <a:ext cx="635488" cy="42062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D">
    <p:bg>
      <p:bgPr>
        <a:solidFill>
          <a:srgbClr val="0B1F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riyar/Documents/FIRE/course-build/images/brand/fire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57200"/>
            <a:ext cx="967047" cy="64008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6291072"/>
            <a:ext cx="12191695" cy="566928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/Users/riyar/Documents/FIRE/course-build/images/brand/eu-co-funded-pt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6373368"/>
            <a:ext cx="1633347" cy="384048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2364867" y="6309360"/>
            <a:ext cx="927818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Financiado pela União Europeia. Os pontos de vista e as opiniões expressos são, no entanto, apenas os do(s) autor(es) e não refletem necessariamente os da União Europeia ou da Agência Nacional Erasmus+ INDIRE (Itália). Nem a União Europeia nem a entidade que concede o financiamento podem ser responsabilizadas por eles.  Projeto 2025-1-IT02-KA210-ADU-000354693</a:t>
            </a:r>
            <a:endParaRPr lang="en-US" sz="7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3716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C1FF72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QUESTIONÁRIO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82880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Verifique o que aprendeu: L3.1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9748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C9D6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seus direitos perante a lei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84048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perguntas · escolha múltipla · 70% para passar · tentativas ilimitadas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6A4BC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1 DE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 que é um direito?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favor que o companheiro pode dar ou tirar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proteção que a lei lhe dá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regra que só se aplica a cidadãos nacionais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conselho de uma amiga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6A4BC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2 DE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Qual é a primeira lei da UE sobre o combate à violência contra as mulheres e à violência doméstica?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Diretiva (UE) 2024/1385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Diretiva da Transparência Salarial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Regulamento Geral sobre a Proteção de Dados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Diretiva das Contas de Pagamento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6A4BC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3 DE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Segundo a Convenção de Istambul, a violência doméstica inclui…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Apenas a violência física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Apenas a violência física e sexual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violência física, sexual, psicológica e económica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Apenas a violência denunciada à polícia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6A4BC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4 DE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Segundo a Diretiva dos direitos das vítimas, tem direito a…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Informação numa língua que compreende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casa gratuita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Escolher o juiz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Nunca ir a tribunal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6A4BC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5 DE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Os direitos das vítimas na UE dependem da sua nacionalidade?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Sim, só os cidadãos da UE os têm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Não, aplicam-se seja qual for a nacionalidade ou situação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 se falar a língua do país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 se for casada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Respostas — L3.1</a:t>
            </a:r>
            <a:endParaRPr lang="en-US" sz="26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11094415" cy="914400"/>
        </p:xfrm>
        <a:graphic>
          <a:graphicData uri="http://schemas.openxmlformats.org/drawingml/2006/table">
            <a:tbl>
              <a:tblPr/>
              <a:tblGrid>
                <a:gridCol w="457200"/>
                <a:gridCol w="4206240"/>
                <a:gridCol w="6430975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#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Resposta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Porquê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Uma proteção que a lei lhe dá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Um direito é uma proteção garantida pela lei. É-lhe devido, não é um favor.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— Diretiva (UE) 2024/1385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Diretiva (UE) 2024/1385 foi adotada em 2024. Os países da UE têm de a aplicar até junho de 2027.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 — A violência física, sexual, psicológica e económica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Convenção reconhece a violência económica como uma forma de violência doméstica.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— Informação numa língua que compreende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Tem direito a compreender e a ser compreendida, com interpretação se for preciso.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Não, aplicam-se seja qual for a nacionalidade ou situação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Diretiva dos direitos das vítimas aplica-se sem discriminação, incluindo pela situação de residência.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3716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C1FF72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QUESTIONÁRIO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82880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Verifique o que aprendeu: L3.2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9748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C9D6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Direitos sobre a casa, o trabalho e o crédito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84048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perguntas · escolha múltipla · 70% para passar · tentativas ilimitadas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6A4BC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1 DE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 casa está em nome dele. Isso quer dizer que não tem direitos lá?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Sim, quem é dono decide tudo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Não, viver lá pode dar-lhe direitos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 se tiver filhos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 se lhe pagar renda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6A4BC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2 DE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 companheiro pode legalmente proibi-la de trabalhar?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Sim, se ganhar mais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Sim, se forem casados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Não, a escolha é sua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 no primeiro ano de casamento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6A4BC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3 DE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 que dá a Diretiva da UE sobre transparência salarial às trabalhadoras e aos trabalhadores?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aumento todos os anos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direito de saber o salário médio por sexo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conta bancária gratuita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direito a trabalhar a partir de casa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6A4BC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4 DE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Foi feito um empréstimo em seu nome sem o seu consentimento. O que é verdade?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 de o pagar, aconteça o que acontecer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Pode contestá-lo e ter ajuda especializada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há nada a fazer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 o companheiro se pode queixar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6A4BC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5 DE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Como pode saber que créditos existem em seu nome?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Perguntar ao companheiro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Pedir o seu relatório de crédito e os registos do banco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Esperar por uma carta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é possível saber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Respostas — L3.2</a:t>
            </a:r>
            <a:endParaRPr lang="en-US" sz="26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11094415" cy="914400"/>
        </p:xfrm>
        <a:graphic>
          <a:graphicData uri="http://schemas.openxmlformats.org/drawingml/2006/table">
            <a:tbl>
              <a:tblPr/>
              <a:tblGrid>
                <a:gridCol w="457200"/>
                <a:gridCol w="4206240"/>
                <a:gridCol w="6430975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#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Resposta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Porquê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Não, viver lá pode dar-lhe direitos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Em muitos países da UE, viver numa casa pode dar-lhe direitos. Um tribunal também pode ordenar ao agressor que saia.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 — Não, a escolha é sua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Nenhum companheiro a pode impedir legalmente de trabalhar. Só a autorização de residência pode ter regras sobre trabalho.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O direito de saber o salário médio por sexo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Pode pedir informação sobre o salário médio, por sexo, para o mesmo trabalho ou trabalho de valor igual.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Pode contestá-lo e ter ajuda especializada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Uma dívida feita sem o seu consentimento pode ser contestada. Um serviço de apoio ao endividamento pode ajudar.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Pedir o seu relatório de crédito e os registos do banco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lei de proteção de dados dá-lhe o direito de ver os dados sobre si, incluindo os das centrais de crédito.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3716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C1FF72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QUESTIONÁRIO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82880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Verifique o que aprendeu: L3.3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9748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C9D6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Serviços de apoio e aconselhamento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84048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perguntas · escolha múltipla · 70% para passar · tentativas ilimitadas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6A4BC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1 DE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 que é verdade sobre a maioria dos serviços especializados para mulheres?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São gratuitos e confidenciais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São só para cidadãs da UE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Chamam sempre a polícia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Cobram um valor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6A4BC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2 DE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 que faz primeiro uma linha de apoio?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Diz-lhe para sair de casa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Ouve sem julgar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Denuncia o companheiro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Pede o seu documento de identificação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6A4BC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3 DE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 companheiro controla o seu telemóvel. Qual é a forma mais segura de contactar um serviço?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Ligar do telemóvel partilhado, à noite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computador de confiança, navegação privada e chat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Publicar sobre isso nas redes sociais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Pedir ao companheiro que ligue por si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6A4BC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4 DE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Não pode pagar um advogado. O que pode ajudar?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proteção jurídica do Estado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empréstimo do companheiro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Nada pode ajudar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 um seguro privado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6A4BC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5 DE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Na história de Giulia, qual foi o primeiro passo dela?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Foi a tribunal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Usou o chat anónimo de uma linha de apoio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Saiu do país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Ligou para o banco</a:t>
            </a:r>
            <a:endParaRPr lang="en-US" sz="1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Respostas — L3.3</a:t>
            </a:r>
            <a:endParaRPr lang="en-US" sz="2600" dirty="0"/>
          </a:p>
        </p:txBody>
      </p:sp>
      <p:graphicFrame>
        <p:nvGraphicFramePr>
          <p:cNvPr id="2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11094415" cy="914400"/>
        </p:xfrm>
        <a:graphic>
          <a:graphicData uri="http://schemas.openxmlformats.org/drawingml/2006/table">
            <a:tbl>
              <a:tblPr/>
              <a:tblGrid>
                <a:gridCol w="457200"/>
                <a:gridCol w="4206240"/>
                <a:gridCol w="6430975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#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Resposta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Porquê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— São gratuitos e confidenciais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maioria dos serviços especializados para mulheres é gratuita e confidencial, e muitos são anónimos.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Ouve sem julgar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Uma pessoa formada ouve-a, acredita em si e ajuda-a a perceber as suas opções.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Um computador de confiança, navegação privada e chat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Um dispositivo de confiança, chat ou mensagem e a navegação privada ajudam a manter o contacto seguro.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— A proteção jurídica do Estado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proteção jurídica pode cobrir consulta e representação. Os serviços de apoio à vítima também dão informação jurídica gratuita.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Usou o chat anónimo de uma linha de apoio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Tinha medo de falar, por isso usou o chat anónimo. Um contacto seguro abriu caminho a mais ajuda.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3716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C1FF72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QUESTIONÁRIO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82880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Verifique o que aprendeu: L3.4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9748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C9D6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Defender os seus direitos e pedir ajuda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84048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perguntas · escolha múltipla · 70% para passar · tentativas ilimitadas</a:t>
            </a:r>
            <a:endParaRPr 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6A4BC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1 DE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Quem pode fazer parte de uma rede de apoio?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 a família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Pessoas de confiança, serviços, técnicas de apoio e pares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 a polícia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 pessoas na internet</a:t>
            </a:r>
            <a:endParaRPr lang="en-US" sz="1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6A4BC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2 DE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Que lugar do dia a dia pode ser um primeiro contacto seguro?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médico, enfermeiro ou farmacêutico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publicação nas redes sociais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amigos do companheiro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empresa de cobranças</a:t>
            </a:r>
            <a:endParaRPr lang="en-US" sz="1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6A4BC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3 DE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Qual é o primeiro passo para pedir ajuda?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Agir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Planear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Reconhecer que o que está a acontecer é errado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Sair de casa de imediato</a:t>
            </a:r>
            <a:endParaRPr lang="en-US" sz="18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6A4BC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4 DE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Um plano de segurança é útil…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 se sair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 se ficar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Quer fique quer saia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 com um advogado</a:t>
            </a:r>
            <a:endParaRPr lang="en-US" sz="18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6A4BC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5 DE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Onde deve guardar o seu plano de segurança?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frigorífico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 lugar a que só a senhora tenha acesso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 e-mail partilhado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os papéis do companheiro</a:t>
            </a:r>
            <a:endParaRPr lang="en-US" sz="18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Respostas — L3.4</a:t>
            </a:r>
            <a:endParaRPr lang="en-US" sz="2600" dirty="0"/>
          </a:p>
        </p:txBody>
      </p:sp>
      <p:graphicFrame>
        <p:nvGraphicFramePr>
          <p:cNvPr id="2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11094415" cy="914400"/>
        </p:xfrm>
        <a:graphic>
          <a:graphicData uri="http://schemas.openxmlformats.org/drawingml/2006/table">
            <a:tbl>
              <a:tblPr/>
              <a:tblGrid>
                <a:gridCol w="457200"/>
                <a:gridCol w="4206240"/>
                <a:gridCol w="6430975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#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Resposta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Porquê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Pessoas de confiança, serviços, técnicas de apoio e pares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Uma rede forte junta pessoas de confiança, profissionais e pares.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— Um médico, enfermeiro ou farmacêutico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Os profissionais de saúde podem ser um primeiro contacto discreto e encaminhá-la para apoio especializado.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 — Reconhecer que o que está a acontecer é errado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Os passos são: reconhecer, contactar, planear e depois agir e continuar.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 — Quer fique quer saia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Um plano de segurança é uma preparação prática, útil em qualquer situação.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Num lugar a que só a senhora tenha acesso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Guarde-o num lugar a que só a senhora tenha acesso, para que fique privado e seguro.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3716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C1FF72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QUESTIONÁRIO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82880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Questionário final do Módulo 3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9748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C9D6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Questionário final do Módulo 3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84048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perguntas · escolha múltipla · 70% para passar · tentativas ilimitadas</a:t>
            </a:r>
            <a:endParaRPr lang="en-US" sz="16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6A4BC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1 DE 10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 Convenção de Istambul é um tratado…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Conselho da Europa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Nações Unidas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Governo italiano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Banco Central Europeu</a:t>
            </a:r>
            <a:endParaRPr lang="en-US" sz="18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6A4BC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2 DE 10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 Diretiva (UE) 2024/1385 diz que a violência doméstica inclui…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Apenas a violência física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violência física, sexual, psicológica e económica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Apenas a violência feita por desconhecidos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Apenas a violência que causa ferimentos</a:t>
            </a:r>
            <a:endParaRPr lang="en-US" sz="18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6A4BC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3 DE 10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Segundo a Lei de Proteção contra a Violência da Alemanha, o tribunal pode…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Atribuir-lhe a casa comum, mesmo que seja dele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Dar-lhe o salário dele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Anular o seu casamento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pode decidir nada sobre a casa</a:t>
            </a:r>
            <a:endParaRPr lang="en-US" sz="18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6A4BC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4 DE 10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 Codice Rosso de Itália (Lei 69/2019) trata de…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Contas bancárias para mulheres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 mais rápida aos casos de violência doméstica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Igualdade salarial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Autorizações de residência</a:t>
            </a:r>
            <a:endParaRPr lang="en-US" sz="18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6A4BC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5 DE 10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 Lei n.º 112/2009 de Portugal dá às mulheres em situação de violência doméstica…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carro gratuito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estatuto de vítima após denúncia, com direitos de proteção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direito a um salário mais alto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Nada de novo</a:t>
            </a:r>
            <a:endParaRPr lang="en-US" sz="18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6A4BC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6 DE 10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Na UE, quem tem direito a uma conta de serviços mínimos bancários?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 as mulheres casadas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Quem vive legalmente na UE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 quem tem emprego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 os cidadãos da UE</a:t>
            </a:r>
            <a:endParaRPr lang="en-US" sz="18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6A4BC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7 DE 10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«Como estrangeira, não tens direitos aqui.» Isto é verdade?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Sim, sempre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Não, os direitos das vítimas valem para qualquer nacionalidade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 se não tiver emprego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 fora de Itália</a:t>
            </a:r>
            <a:endParaRPr lang="en-US" sz="18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6A4BC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8 DE 10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Quando contacta uma linha de apoio…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 de dar o seu nome completo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Decide o que quer partilhar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São eles que decidem o que acontece a seguir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 de apresentar queixa à polícia</a:t>
            </a:r>
            <a:endParaRPr lang="en-US" sz="18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6A4BC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9 DE 10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 que ajuda a visitar um site de apoio com mais segurança?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Guardá-lo nos favoritos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navegação privada e o botão de saída rápida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Partilhar a ligação com o companheiro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Usar um tablet partilhado</a:t>
            </a:r>
            <a:endParaRPr lang="en-US" sz="18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6A4BC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10 DE 10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Quais são os quatro passos para pedir ajuda?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Planear, agir, reconhecer, contactar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Reconhecer, contactar, planear, agir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Agir, planear, contactar, reconhecer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Contactar, agir, reconhecer, planear</a:t>
            </a:r>
            <a:endParaRPr lang="en-US" sz="18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Respostas — Questionário final do Módulo 3</a:t>
            </a:r>
            <a:endParaRPr lang="en-US" sz="2600" dirty="0"/>
          </a:p>
        </p:txBody>
      </p:sp>
      <p:graphicFrame>
        <p:nvGraphicFramePr>
          <p:cNvPr id="4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11094415" cy="914400"/>
        </p:xfrm>
        <a:graphic>
          <a:graphicData uri="http://schemas.openxmlformats.org/drawingml/2006/table">
            <a:tbl>
              <a:tblPr/>
              <a:tblGrid>
                <a:gridCol w="457200"/>
                <a:gridCol w="4206240"/>
                <a:gridCol w="6430975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#</a:t>
                      </a:r>
                      <a:endParaRPr lang="en-US" sz="11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Resposta</a:t>
                      </a:r>
                      <a:endParaRPr lang="en-US" sz="11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Porquê</a:t>
                      </a:r>
                      <a:endParaRPr lang="en-US" sz="11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— Do Conselho da Europa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É a Convenção do Conselho da Europa para a Prevenção e o Combate à Violência contra as Mulheres e a Violência Doméstica.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A violência física, sexual, psicológica e económica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violência económica é reconhecida como uma forma de violência doméstica, tal como na Convenção de Istambul.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— Atribuir-lhe a casa comum, mesmo que seja dele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 tribunal pode atribuir-lhe a casa comum. Se só ele é dono ou arrendatário, é por um tempo limitado.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Resposta mais rápida aos casos de violência doméstica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 «Código Vermelho» acelera a resposta da polícia, do Ministério Público e dos tribunais à violência doméstica e de género.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O estatuto de vítima após denúncia, com direitos de proteção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Depois de a violência ser denunciada, o estatuto de vítima dá direitos de proteção, informação e apoio.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Quem vive legalmente na UE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Diretiva das Contas de Pagamento dá a quem reside legalmente, incluindo requerentes de asilo, direito a uma conta básica.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Não, os direitos das vítimas valem para qualquer nacionalidade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É um mito. Os direitos das vítimas e as casas de abrigo existem para mulheres de qualquer nacionalidade.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Decide o que quer partilhar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 contacto é confidencial e muitas vezes anónimo. É a senhora quem decide o que partilha e o que acontece a seguir.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A navegação privada e o botão de saída rápida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navegação privada e os botões de saída rápida ajudam a proteger o seu rasto.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Reconhecer, contactar, planear, agir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Primeiro reconhecer, depois contactar, depois planear e, por fim, agir e continuar, ao seu ritmo.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Poppins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40</Slides>
  <Notes>40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Módulo 3 – Respostas</dc:title>
  <dc:subject>PptxGenJS Presentation</dc:subject>
  <dc:creator>PptxGenJS</dc:creator>
  <cp:lastModifiedBy>PptxGenJS</cp:lastModifiedBy>
  <cp:revision>1</cp:revision>
  <dcterms:created xsi:type="dcterms:W3CDTF">2026-10-13T21:37:47Z</dcterms:created>
  <dcterms:modified xsi:type="dcterms:W3CDTF">2026-10-13T21:37:47Z</dcterms:modified>
</cp:coreProperties>
</file>