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3.1 Quiz" id="{86122dbc-5c3e-c6c3-bf06-f81bcee5ecd8}">
          <p14:sldIdLst>
            <p14:sldId id="256"/>
            <p14:sldId id="257"/>
            <p14:sldId id="258"/>
            <p14:sldId id="259"/>
            <p14:sldId id="260"/>
            <p14:sldId id="261"/>
            <p14:sldId id="262"/>
          </p14:sldIdLst>
        </p14:section>
        <p14:section name="L3.2 Quiz" id="{d41fa4da-2f36-9c19-3d91-e61de4822645}">
          <p14:sldIdLst>
            <p14:sldId id="263"/>
            <p14:sldId id="264"/>
            <p14:sldId id="265"/>
            <p14:sldId id="266"/>
            <p14:sldId id="267"/>
            <p14:sldId id="268"/>
            <p14:sldId id="269"/>
          </p14:sldIdLst>
        </p14:section>
        <p14:section name="L3.3 Quiz" id="{e5737b21-a1a0-08a1-4813-9204ab9d93aa}">
          <p14:sldIdLst>
            <p14:sldId id="270"/>
            <p14:sldId id="271"/>
            <p14:sldId id="272"/>
            <p14:sldId id="273"/>
            <p14:sldId id="274"/>
            <p14:sldId id="275"/>
            <p14:sldId id="276"/>
          </p14:sldIdLst>
        </p14:section>
        <p14:section name="L3.4 Quiz" id="{f9d9baa2-0b9d-e2d0-1d97-41781980c4c1}">
          <p14:sldIdLst>
            <p14:sldId id="277"/>
            <p14:sldId id="278"/>
            <p14:sldId id="279"/>
            <p14:sldId id="280"/>
            <p14:sldId id="281"/>
            <p14:sldId id="282"/>
            <p14:sldId id="283"/>
          </p14:sldIdLst>
        </p14:section>
        <p14:section name="Abschlussquiz Modul 3" id="{d6c976bb-3843-7121-9807-73078e8ec6b5}">
          <p14:sldIdLst>
            <p14:sldId id="284"/>
            <p14:sldId id="285"/>
            <p14:sldId id="286"/>
            <p14:sldId id="287"/>
            <p14:sldId id="288"/>
            <p14:sldId id="289"/>
            <p14:sldId id="290"/>
            <p14:sldId id="291"/>
            <p14:sldId id="292"/>
            <p14:sldId id="293"/>
            <p14:sldId id="294"/>
            <p14:sldId id="29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Ein Schutz, den Ihnen das Gesetz gibt. Ein Recht ist ein Schutz, den das Gesetz garantiert. Es steht Ihnen zu und ist kein Gefallen.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A — Richtlinie (EU) 2024/1385. Die Richtlinie (EU) 2024/1385 wurde 2024 beschlossen. Die EU-Länder müssen sie bis Juni 2027 umsetzen.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C — Körperliche, sexuelle, psychische und wirtschaftliche Gewalt. Die Konvention nennt wirtschaftliche Gewalt als eine Form häuslicher Gewalt.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A — Informationen in einer Sprache, die Sie verstehen. Sie haben das Recht, zu verstehen und verstanden zu werden, wenn nötig mit Dolmetschung.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Nein, sie gelten unabhängig von Nationalität und Status. Die Opferschutzrichtlinie gilt ohne Diskriminierung, auch unabhängig vom Aufenthaltsstatus.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Nein, das Wohnen dort kann Ihnen Rechte geben. In vielen EU-Ländern kann das Wohnen in einer Wohnung Ihnen Rechte geben. Ein Gericht kann den Täter auch zum Auszug verpflichten.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C — Nein, Sie entscheiden selbst. Kein Partner darf Ihnen rechtlich das Arbeiten verbieten. Nur eine Aufenthaltserlaubnis kann Regeln zur Arbeit enthalten.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Das Recht, nach dem Durchschnittslohn nach Geschlecht zu fragen. Sie können Auskunft über den Durchschnittslohn für gleiche oder gleichwertige Arbeit verlangen, nach Geschlecht getrennt.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Sie können ihn anfechten und Hilfe von Fachstellen bekommen. Schulden ohne Ihre Zustimmung können Sie anfechten. Eine Schuldnerberatung hilft Ihnen dabei.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Ihre Bonitätsauskunft und Kontoauszüge anfordern. Das Datenschutzrecht gibt Ihnen das Recht, die Daten über Sie einzusehen, auch bei Auskunfteien.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A — Sie sind kostenlos und vertraulich. Die meisten Fachstellen für Frauen sind kostenlos und vertraulich, viele auch anonym.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Es hört ohne Urteil zu. Eine geschulte Person hört zu, glaubt Ihnen und hilft Ihnen, Ihre Möglichkeiten zu verstehen.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Vertrauter Computer, privates Surfen und Chat. Ein vertrautes Gerät, Chat oder SMS und privates Surfen helfen, den Kontakt sicher zu halten.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A — Beratungshilfe oder Prozesskostenhilfe vom Staat. Staatliche Hilfe kann Beratung und Vertretung bezahlen. Opferhilfestellen geben auch kostenlose rechtliche Informationen.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Sie nutzte den anonymen Chat eines Hilfetelefons. Sie hatte Angst zu sprechen und nutzte deshalb den anonymen Chat. Ein sicherer Kontakt öffnete den Weg zu mehr Hilfe.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Vertraute Menschen, Fachstellen, Fürsprecherinnen, andere Frauen. Ein starkes Netz verbindet vertraute Menschen mit Fachleuten und Frauen mit ähnlichen Erfahrungen.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A — Eine Arztpraxis oder eine Apotheke. Fachleute im Gesundheitswesen können ein vertraulicher erster Kontakt sein und an Fachstellen vermitteln.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C — Erkennen, dass das, was passiert, falsch ist. Die Schritte sind: erkennen, sich melden, planen, dann handeln und dranbleiben.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C — ob Sie bleiben oder gehen. Ein Sicherheitsplan ist praktische Vorbereitung und in jeder Lage nützlich.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Dort, wo nur Sie herankommen. Bewahren Sie ihn dort auf, wo nur Sie herankommen. So bleibt er privat und sicher.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A — Vom Europarat. Es ist das Übereinkommen des Europarats zur Verhütung und Bekämpfung von Gewalt gegen Frauen und häuslicher Gewalt.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Körperliche, sexuelle, psychische und wirtschaftliche Gewalt. Wirtschaftliche Gewalt wird als eine Form häuslicher Gewalt genannt, wie in der Istanbul-Konvention.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A — Ihnen die gemeinsame Wohnung zuweisen, auch wenn sie ihm gehört. Ein Gericht kann Ihnen die gemeinsame Wohnung zuweisen. Gehört oder mietet nur er sie, gilt das befristet.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Schnellere Bearbeitung von Fällen häuslicher Gewalt. Der „Rote Code“ beschleunigt die Arbeit von Polizei, Staatsanwaltschaft und Gerichten bei häuslicher und geschlechtsspezifischer Gewalt.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Den Opferstatus nach einer Anzeige, mit Recht auf Schutz. Nach der Anzeige der Gewalt bringt der Opferstatus Rechte auf Schutz, Information und Unterstützung.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Jede Person mit legalem Aufenthalt in der EU. Die Zahlungskontenrichtlinie gibt allen mit legalem Aufenthalt, auch Asylsuchenden, ein Recht auf ein Basiskonto.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Nein, Opferrechte gelten unabhängig von der Nationalität. Das ist ein Mythos. Opferrechte und Frauenhäuser gibt es für Frauen jeder Nationalität.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bestimmen Sie selbst, was Sie erzählen. Der Kontakt ist vertraulich und oft anonym. Sie entscheiden, was Sie erzählen und was als Nächstes passiert.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Privates Surfen und der Schnellausstieg-Button. Privates Surfen und Schnellausstieg-Buttons helfen, Ihre Spuren zu schützen.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Erkennen, sich melden, planen, handeln. Zuerst erkennen, dann sich melden, dann planen, dann handeln und dranbleiben, in Ihrem Tempo.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jp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image-1003-2.jp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
    <p:bg>
      <p:bgPr>
        <a:solidFill>
          <a:srgbClr val="F6F8FB"/>
        </a:solidFill>
      </p:bgPr>
    </p:bg>
    <p:spTree>
      <p:nvGrpSpPr>
        <p:cNvPr id="1" name=""/>
        <p:cNvGrpSpPr/>
        <p:nvPr/>
      </p:nvGrpSpPr>
      <p:grpSpPr>
        <a:xfrm>
          <a:off x="0" y="0"/>
          <a:ext cx="0" cy="0"/>
          <a:chOff x="0" y="0"/>
          <a:chExt cx="0" cy="0"/>
        </a:xfrm>
      </p:grpSpPr>
      <p:pic>
        <p:nvPicPr>
          <p:cNvPr id="2" name="Image 0" descr="/Users/riyar/Documents/FIRE/course-build/images/brand/eu-co-funded-de.jpg">    </p:cNvPr>
          <p:cNvPicPr>
            <a:picLocks noChangeAspect="1"/>
          </p:cNvPicPr>
          <p:nvPr/>
        </p:nvPicPr>
        <p:blipFill>
          <a:blip r:embed="rId1"/>
          <a:stretch>
            <a:fillRect/>
          </a:stretch>
        </p:blipFill>
        <p:spPr>
          <a:xfrm>
            <a:off x="548640" y="6336792"/>
            <a:ext cx="1511699" cy="329184"/>
          </a:xfrm>
          <a:prstGeom prst="rect">
            <a:avLst/>
          </a:prstGeom>
        </p:spPr>
      </p:pic>
      <p:sp>
        <p:nvSpPr>
          <p:cNvPr id="3" name="Text 0"/>
          <p:cNvSpPr/>
          <p:nvPr/>
        </p:nvSpPr>
        <p:spPr>
          <a:xfrm>
            <a:off x="2243219" y="6217920"/>
            <a:ext cx="7849948" cy="164592"/>
          </a:xfrm>
          <a:prstGeom prst="rect">
            <a:avLst/>
          </a:prstGeom>
          <a:noFill/>
          <a:ln/>
        </p:spPr>
        <p:txBody>
          <a:bodyPr wrap="square" lIns="0" tIns="0" rIns="0" bIns="0" rtlCol="0" anchor="t"/>
          <a:lstStyle/>
          <a:p>
            <a:pPr indent="0" marL="0">
              <a:buNone/>
            </a:pPr>
            <a:r>
              <a:rPr lang="en-US" sz="750" b="1" dirty="0">
                <a:solidFill>
                  <a:srgbClr val="4A5568"/>
                </a:solidFill>
                <a:latin typeface="Calibri" pitchFamily="34" charset="0"/>
                <a:ea typeface="Calibri" pitchFamily="34" charset="-122"/>
                <a:cs typeface="Calibri" pitchFamily="34" charset="-120"/>
              </a:rPr>
              <a:t>FIRE · Financial Resilience  ·  Modul 3: Ihre Rechte und Hilfsangebote</a:t>
            </a:r>
            <a:endParaRPr lang="en-US" sz="750" dirty="0"/>
          </a:p>
        </p:txBody>
      </p:sp>
      <p:sp>
        <p:nvSpPr>
          <p:cNvPr id="4" name="Text 1"/>
          <p:cNvSpPr/>
          <p:nvPr/>
        </p:nvSpPr>
        <p:spPr>
          <a:xfrm>
            <a:off x="2243219" y="6382512"/>
            <a:ext cx="7849948" cy="402336"/>
          </a:xfrm>
          <a:prstGeom prst="rect">
            <a:avLst/>
          </a:prstGeom>
          <a:noFill/>
          <a:ln/>
        </p:spPr>
        <p:txBody>
          <a:bodyPr wrap="square" lIns="0" tIns="0" rIns="0" bIns="0" rtlCol="0" anchor="t"/>
          <a:lstStyle/>
          <a:p>
            <a:pPr indent="0" marL="0">
              <a:buNone/>
            </a:pPr>
            <a:r>
              <a:rPr lang="en-US" sz="600" dirty="0">
                <a:solidFill>
                  <a:srgbClr val="4A5568"/>
                </a:solidFill>
                <a:latin typeface="Calibri" pitchFamily="34" charset="0"/>
                <a:ea typeface="Calibri" pitchFamily="34" charset="-122"/>
                <a:cs typeface="Calibri" pitchFamily="34" charset="-120"/>
              </a:rPr>
              <a:t>Finanziert von der Europäischen Union. Die geäußerten Ansichten und Meinungen entsprechen jedoch ausschließlich denen des Autors bzw. der Autoren und spiegeln nicht zwingend die der Europäischen Union oder der italienischen Nationalagentur Erasmus+ INDIRE wider. Weder die Europäische Union noch die Bewilligungsbehörde können für sie verantwortlich gemacht werden.</a:t>
            </a:r>
            <a:endParaRPr lang="en-US" sz="600" dirty="0"/>
          </a:p>
        </p:txBody>
      </p:sp>
      <p:pic>
        <p:nvPicPr>
          <p:cNvPr id="5" name="Image 1" descr="/Users/riyar/Documents/FIRE/course-build/images/brand/fire-logo.png">    </p:cNvPr>
          <p:cNvPicPr>
            <a:picLocks noChangeAspect="1"/>
          </p:cNvPicPr>
          <p:nvPr/>
        </p:nvPicPr>
        <p:blipFill>
          <a:blip r:embed="rId2"/>
          <a:stretch>
            <a:fillRect/>
          </a:stretch>
        </p:blipFill>
        <p:spPr>
          <a:xfrm>
            <a:off x="11007567" y="6291072"/>
            <a:ext cx="635488" cy="42062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D">
    <p:bg>
      <p:bgPr>
        <a:solidFill>
          <a:srgbClr val="0B1F5C"/>
        </a:solidFill>
      </p:bgPr>
    </p:bg>
    <p:spTree>
      <p:nvGrpSpPr>
        <p:cNvPr id="1" name=""/>
        <p:cNvGrpSpPr/>
        <p:nvPr/>
      </p:nvGrpSpPr>
      <p:grpSpPr>
        <a:xfrm>
          <a:off x="0" y="0"/>
          <a:ext cx="0" cy="0"/>
          <a:chOff x="0" y="0"/>
          <a:chExt cx="0" cy="0"/>
        </a:xfrm>
      </p:grpSpPr>
      <p:pic>
        <p:nvPicPr>
          <p:cNvPr id="2" name="Image 0" descr="/Users/riyar/Documents/FIRE/course-build/images/brand/fire-logo-white.png">    </p:cNvPr>
          <p:cNvPicPr>
            <a:picLocks noChangeAspect="1"/>
          </p:cNvPicPr>
          <p:nvPr/>
        </p:nvPicPr>
        <p:blipFill>
          <a:blip r:embed="rId1"/>
          <a:stretch>
            <a:fillRect/>
          </a:stretch>
        </p:blipFill>
        <p:spPr>
          <a:xfrm>
            <a:off x="548640" y="457200"/>
            <a:ext cx="967047" cy="640080"/>
          </a:xfrm>
          <a:prstGeom prst="rect">
            <a:avLst/>
          </a:prstGeom>
        </p:spPr>
      </p:pic>
      <p:sp>
        <p:nvSpPr>
          <p:cNvPr id="3" name="Shape 0"/>
          <p:cNvSpPr/>
          <p:nvPr/>
        </p:nvSpPr>
        <p:spPr>
          <a:xfrm>
            <a:off x="0" y="6291072"/>
            <a:ext cx="12191695" cy="566928"/>
          </a:xfrm>
          <a:prstGeom prst="rect">
            <a:avLst/>
          </a:prstGeom>
          <a:solidFill>
            <a:srgbClr val="FFFFFF"/>
          </a:solidFill>
          <a:ln/>
        </p:spPr>
      </p:sp>
      <p:pic>
        <p:nvPicPr>
          <p:cNvPr id="4" name="Image 1" descr="/Users/riyar/Documents/FIRE/course-build/images/brand/eu-co-funded-de.jpg">    </p:cNvPr>
          <p:cNvPicPr>
            <a:picLocks noChangeAspect="1"/>
          </p:cNvPicPr>
          <p:nvPr/>
        </p:nvPicPr>
        <p:blipFill>
          <a:blip r:embed="rId2"/>
          <a:stretch>
            <a:fillRect/>
          </a:stretch>
        </p:blipFill>
        <p:spPr>
          <a:xfrm>
            <a:off x="548640" y="6373368"/>
            <a:ext cx="1763649" cy="384048"/>
          </a:xfrm>
          <a:prstGeom prst="rect">
            <a:avLst/>
          </a:prstGeom>
        </p:spPr>
      </p:pic>
      <p:sp>
        <p:nvSpPr>
          <p:cNvPr id="5" name="Text 1"/>
          <p:cNvSpPr/>
          <p:nvPr/>
        </p:nvSpPr>
        <p:spPr>
          <a:xfrm>
            <a:off x="2495169" y="6309360"/>
            <a:ext cx="9147886" cy="512064"/>
          </a:xfrm>
          <a:prstGeom prst="rect">
            <a:avLst/>
          </a:prstGeom>
          <a:noFill/>
          <a:ln/>
        </p:spPr>
        <p:txBody>
          <a:bodyPr wrap="square" lIns="0" tIns="0" rIns="0" bIns="0" rtlCol="0" anchor="ctr"/>
          <a:lstStyle/>
          <a:p>
            <a:pPr indent="0" marL="0">
              <a:buNone/>
            </a:pPr>
            <a:r>
              <a:rPr lang="en-US" sz="700" dirty="0">
                <a:solidFill>
                  <a:srgbClr val="4A5568"/>
                </a:solidFill>
                <a:latin typeface="Calibri" pitchFamily="34" charset="0"/>
                <a:ea typeface="Calibri" pitchFamily="34" charset="-122"/>
                <a:cs typeface="Calibri" pitchFamily="34" charset="-120"/>
              </a:rPr>
              <a:t>Finanziert von der Europäischen Union. Die geäußerten Ansichten und Meinungen entsprechen jedoch ausschließlich denen des Autors bzw. der Autoren und spiegeln nicht zwingend die der Europäischen Union oder der italienischen Nationalagentur Erasmus+ INDIRE wider. Weder die Europäische Union noch die Bewilligungsbehörde können für sie verantwortlich gemacht werden.  Projekt 2025-1-IT02-KA210-ADU-000354693</a:t>
            </a:r>
            <a:endParaRPr lang="en-US" sz="7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Haben Sie es verstanden? L3.1</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Ihre Rechte nach dem Gesetz</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Fragen · Multiple Choice · 70 % zum Bestehen · beliebig oft wiederholbar</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1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ist ein Recht?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Gefallen, den ein Partner geben oder nehmen kann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Schutz, den Ihnen das Gesetz gibt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Eine Regel nur für Staatsangehörige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Rat von einer Freundin</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2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Welches ist das erste EU-Gesetz zur Bekämpfung von Gewalt gegen Frauen und häuslicher Gewalt?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Richtlinie (EU) 2024/1385</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Entgelttransparenzrichtlinie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Datenschutz-Grundverordnung</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Zahlungskontenrichtlinie</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3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Nach der Istanbul-Konvention umfasst häusliche Gewalt …</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körperliche Gewalt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körperliche und sexuelle Gewalt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Körperliche, sexuelle, psychische und wirtschaftliche Gewalt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Gewalt, die der Polizei gemeldet wurde</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4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garantiert Ihnen die Opferschutzrichtlinie?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Informationen in einer Sprache, die Sie verstehen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Eine kostenlose Wohnung</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freie Wahl Ihres Richters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Dass Sie nie vor Gericht müssen</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5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Hängen Opferrechte in der EU von Ihrer Nationalität ab?</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Ja, nur EU-Bürgerinnen haben sie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Nein, sie gelten unabhängig von Nationalität und Status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wenn Sie die Landessprache sprechen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wenn Sie verheiratet sind</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Antworten — L3.1</a:t>
            </a:r>
            <a:endParaRPr lang="en-US" sz="2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Antwort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Warum</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Ein Schutz, den Ihnen das Gesetz gibt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Ein Recht ist ein Schutz, den das Gesetz garantiert. Es steht Ihnen zu und ist kein Gefallen.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Richtlinie (EU) 2024/1385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Die Richtlinie (EU) 2024/1385 wurde 2024 beschlossen. Die EU-Länder müssen sie bis Juni 2027 umsetzen.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Körperliche, sexuelle, psychische und wirtschaftliche Gewalt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Die Konvention nennt wirtschaftliche Gewalt als eine Form häuslicher Gewalt.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Informationen in einer Sprache, die Sie verstehen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Sie haben das Recht, zu verstehen und verstanden zu werden, wenn nötig mit Dolmetschung.</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Nein, sie gelten unabhängig von Nationalität und Status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Die Opferschutzrichtlinie gilt ohne Diskriminierung, auch unabhängig vom Aufenthaltsstatus.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Haben Sie es verstanden? L3.2</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Rechte bei Wohnung, Arbeit und Kredit</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Fragen · Multiple Choice · 70 % zum Bestehen · beliebig oft wiederholbar</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1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Die Wohnung läuft auf seinen Namen. Heißt das, Sie haben dort keine Rechte?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Ja, der Eigentümer entscheidet alles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Nein, das Wohnen dort kann Ihnen Rechte geben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wenn Sie Kinder haben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wenn Sie ihm Miete zahlen</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2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Darf ein Partner Ihnen rechtlich verbieten zu arbeiten?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Ja, wenn er mehr verdient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Ja, wenn Sie verheiratet sind</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Nein, Sie entscheiden selbst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im ersten Ehejahr</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3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gibt die EU-Entgelttransparenzrichtlinie Beschäftigten?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Jedes Jahr eine Lohnerhöhung</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Das Recht, nach dem Durchschnittslohn nach Geschlecht zu fragen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kostenloses Bankkonto</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Das Recht auf Homeoffice</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4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Ein Kredit wurde ohne Ihre Zustimmung in Ihrem Namen aufgenommen. Was stimmt?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müssen ihn auf jeden Fall bezahlen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können ihn anfechten und Hilfe von Fachstellen bekommen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Man kann nichts tun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Ihr Partner kann sich beschweren</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5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Wie finden Sie heraus, welche Kredite auf Ihren Namen laufen?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Ihren Partner fragen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Ihre Bonitätsauskunft und Kontoauszüge anfordern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Auf einen Brief warten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Das kann man nicht herausfinden</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Antworten — L3.2</a:t>
            </a:r>
            <a:endParaRPr lang="en-US" sz="26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Antwort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Warum</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Nein, das Wohnen dort kann Ihnen Rechte geben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In vielen EU-Ländern kann das Wohnen in einer Wohnung Ihnen Rechte geben. Ein Gericht kann den Täter auch zum Auszug verpflichten.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Nein, Sie entscheiden selbst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Kein Partner darf Ihnen rechtlich das Arbeiten verbieten. Nur eine Aufenthaltserlaubnis kann Regeln zur Arbeit enthalten.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Das Recht, nach dem Durchschnittslohn nach Geschlecht zu fragen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Sie können Auskunft über den Durchschnittslohn für gleiche oder gleichwertige Arbeit verlangen, nach Geschlecht getrennt.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Sie können ihn anfechten und Hilfe von Fachstellen bekommen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Schulden ohne Ihre Zustimmung können Sie anfechten. Eine Schuldnerberatung hilft Ihnen dabei.</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Ihre Bonitätsauskunft und Kontoauszüge anfordern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Das Datenschutzrecht gibt Ihnen das Recht, die Daten über Sie einzusehen, auch bei Auskunfteien.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Haben Sie es verstanden? L3.3</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Beratung und Unterstützung</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Fragen · Multiple Choice · 70 % zum Bestehen · beliebig oft wiederholbar</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1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gilt für die meisten Fachstellen für Frauen?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sind kostenlos und vertraulich</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sind nur für EU-Bürgerinnen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rufen immer die Polizei</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verlangen eine Gebühr</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2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tut ein Hilfetelefon zuerst?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Es sagt Ihnen, dass Sie ausziehen sollen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Es hört ohne Urteil zu</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Es zeigt Ihren Partner an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Es verlangt Ihren Ausweis</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3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Ihr Partner kontrolliert Ihr Handy. Wie kontaktieren Sie eine Stelle sicherer?</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Nachts vom gemeinsamen Handy anrufen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Vertrauter Computer, privates Surfen und Chat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Darüber in sozialen Medien posten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Den Partner bitten, für Sie anzurufen</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4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Sie können sich keinen Anwalt leisten. Was kann helfen?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Beratungshilfe oder Prozesskostenhilfe vom Staat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Kredit von Ihrem Partner</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Nichts kann helfen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eine private Versicherung</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5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war Giulias erster Schritt?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ging vor Gericht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nutzte den anonymen Chat eines Hilfetelefons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verließ das Land</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rief ihre Bank an</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Antworten — L3.3</a:t>
            </a:r>
            <a:endParaRPr lang="en-US" sz="26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Antwort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Warum</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Sie sind kostenlos und vertraulich</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Die meisten Fachstellen für Frauen sind kostenlos und vertraulich, viele auch anonym.</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Es hört ohne Urteil zu</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Eine geschulte Person hört zu, glaubt Ihnen und hilft Ihnen, Ihre Möglichkeiten zu verstehen.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Vertrauter Computer, privates Surfen und Chat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Ein vertrautes Gerät, Chat oder SMS und privates Surfen helfen, den Kontakt sicher zu halten.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Beratungshilfe oder Prozesskostenhilfe vom Staat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Staatliche Hilfe kann Beratung und Vertretung bezahlen. Opferhilfestellen geben auch kostenlose rechtliche Informationen.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Sie nutzte den anonymen Chat eines Hilfetelefons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Sie hatte Angst zu sprechen und nutzte deshalb den anonymen Chat. Ein sicherer Kontakt öffnete den Weg zu mehr Hilfe.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Haben Sie es verstanden? L3.4</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Für sich eintreten und Hilfe suchen</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Fragen · Multiple Choice · 70 % zum Bestehen · beliebig oft wiederholbar</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1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Wer kann zu einem Unterstützungsnetz gehören?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die Familie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Vertraute Menschen, Fachstellen, Fürsprecherinnen, andere Frauen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die Polizei</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Menschen im Internet</a:t>
            </a:r>
            <a:endParaRPr 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2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Welcher Ort im Alltag kann ein sicherer erster Kontakt sein?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Eine Arztpraxis oder eine Apotheke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öffentlicher Post in sozialen Medien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Freunde Ihres Partners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Inkassobüro</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3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ist der erste Schritt, um Hilfe zu suchen?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Handeln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Planen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Erkennen, dass das, was passiert, falsch ist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Sofort gehen</a:t>
            </a:r>
            <a:endParaRPr lang="en-US"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4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Ein Sicherheitsplan ist nützlich …</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wenn Sie gehen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wenn Sie bleiben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ob Sie bleiben oder gehen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mit einem Anwalt</a:t>
            </a:r>
            <a:endParaRPr lang="en-US"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5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Wo sollten Sie Ihren Sicherheitsplan aufbewahren?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Am Kühlschrank</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Dort, wo nur Sie herankommen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In einem gemeinsamen E-Mail-Konto</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Bei den Papieren Ihres Partners</a:t>
            </a:r>
            <a:endParaRPr lang="en-US" sz="1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Antworten — L3.4</a:t>
            </a:r>
            <a:endParaRPr lang="en-US" sz="26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Antwort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Warum</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Vertraute Menschen, Fachstellen, Fürsprecherinnen, andere Frauen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Ein starkes Netz verbindet vertraute Menschen mit Fachleuten und Frauen mit ähnlichen Erfahrungen.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Eine Arztpraxis oder eine Apotheke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Fachleute im Gesundheitswesen können ein vertraulicher erster Kontakt sein und an Fachstellen vermitteln.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Erkennen, dass das, was passiert, falsch ist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Die Schritte sind: erkennen, sich melden, planen, dann handeln und dranbleiben.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ob Sie bleiben oder gehen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Ein Sicherheitsplan ist praktische Vorbereitung und in jeder Lage nützlich.</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Dort, wo nur Sie herankommen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Bewahren Sie ihn dort auf, wo nur Sie herankommen. So bleibt er privat und sicher.</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Abschlussquiz Modul 3</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Abschlussquiz Modul 3</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10 Fragen · Multiple Choice · 70 % zum Bestehen · beliebig oft wiederholbar</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1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Von wem stammt die Istanbul-Konvention?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Vom Europarat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Von den Vereinten Nationen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Von der italienischen Regierung</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Von der Europäischen Zentralbank</a:t>
            </a:r>
            <a:endParaRPr lang="en-US" sz="1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2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Nach der Richtlinie (EU) 2024/1385 umfasst häusliche Gewalt …</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körperliche Gewalt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Körperliche, sexuelle, psychische und wirtschaftliche Gewalt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Gewalt durch Fremde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Gewalt mit Verletzungen</a:t>
            </a:r>
            <a:endParaRPr lang="en-US" sz="1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3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Nach dem deutschen Gewaltschutzgesetz kann ein Gericht …</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Ihnen die gemeinsame Wohnung zuweisen, auch wenn sie ihm gehört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Ihnen sein Gehalt geben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Ihre Ehe aufheben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Nichts zur Wohnung entscheiden</a:t>
            </a:r>
            <a:endParaRPr lang="en-US" sz="1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4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Worum geht es im italienischen Codice Rosso (Gesetz 69/2019)?</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Bankkonten für Frauen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Schnellere Bearbeitung von Fällen häuslicher Gewalt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Gleicher Lohn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Aufenthaltserlaubnisse</a:t>
            </a:r>
            <a:endParaRPr lang="en-US" sz="1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5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gibt das portugiesische Gesetz 112/2009 Frauen, die häusliche Gewalt erleben?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kostenloses Auto</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Den Opferstatus nach einer Anzeige, mit Recht auf Schutz</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Recht auf mehr Gehalt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Nichts Neues</a:t>
            </a:r>
            <a:endParaRPr 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6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Wer hat in der EU ein Recht auf ein Basiskonto?</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verheiratete Frauen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Jede Person mit legalem Aufenthalt in der EU</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Menschen mit Arbeit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EU-Bürgerinnen und -Bürger</a:t>
            </a:r>
            <a:endParaRPr lang="en-US" sz="1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7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„Als Ausländerin hast du hier keine Rechte.“ Stimmt das?</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Ja, immer</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Nein, Opferrechte gelten unabhängig von der Nationalität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ohne Arbeitsstelle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außerhalb Italiens</a:t>
            </a:r>
            <a:endParaRPr lang="en-US" sz="1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8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Wenn Sie sich bei einem Hilfetelefon melden, …</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müssen Sie Ihren vollen Namen nennen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bestimmen Sie selbst, was Sie erzählen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entscheidet die Stelle, was als Nächstes passiert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müssen Sie Anzeige erstatten</a:t>
            </a:r>
            <a:endParaRPr lang="en-US" sz="1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9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hilft, eine Hilfe-Website sicherer zu besuchen?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Seite als Favoriten speichern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Privates Surfen und der Schnellausstieg-Button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Den Link mit dem Partner teilen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gemeinsames Tablet nutzen</a:t>
            </a:r>
            <a:endParaRPr lang="en-US" sz="1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6A4BC4"/>
                </a:solidFill>
                <a:latin typeface="Poppins" pitchFamily="34" charset="0"/>
                <a:ea typeface="Poppins" pitchFamily="34" charset="-122"/>
                <a:cs typeface="Poppins" pitchFamily="34" charset="-120"/>
              </a:rPr>
              <a:t>FRAGE 10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sind die vier Schritte, um Hilfe zu suchen?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Planen, handeln, erkennen, sich melden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Erkennen, sich melden, planen, handeln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Handeln, planen, sich melden, erkennen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Sich melden, handeln, erkennen, planen</a:t>
            </a:r>
            <a:endParaRPr lang="en-US" sz="1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Antworten — Abschlussquiz Modul 3</a:t>
            </a:r>
            <a:endParaRPr lang="en-US" sz="26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Antwort</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Warum</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1</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 — Vom Europarat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Es ist das Übereinkommen des Europarats zur Verhütung und Bekämpfung von Gewalt gegen Frauen und häuslicher Gewalt.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Körperliche, sexuelle, psychische und wirtschaftliche Gewalt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Wirtschaftliche Gewalt wird als eine Form häuslicher Gewalt genannt, wie in der Istanbul-Konvention.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 — Ihnen die gemeinsame Wohnung zuweisen, auch wenn sie ihm gehört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Ein Gericht kann Ihnen die gemeinsame Wohnung zuweisen. Gehört oder mietet nur er sie, gilt das befristet.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4</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Schnellere Bearbeitung von Fällen häuslicher Gewalt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Der „Rote Code“ beschleunigt die Arbeit von Polizei, Staatsanwaltschaft und Gerichten bei häuslicher und geschlechtsspezifischer Gewalt.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5</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Den Opferstatus nach einer Anzeige, mit Recht auf Schutz</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Nach der Anzeige der Gewalt bringt der Opferstatus Rechte auf Schutz, Information und Unterstützung.</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6</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Jede Person mit legalem Aufenthalt in der EU</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Die Zahlungskontenrichtlinie gibt allen mit legalem Aufenthalt, auch Asylsuchenden, ein Recht auf ein Basiskonto.</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7</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Nein, Opferrechte gelten unabhängig von der Nationalität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Das ist ein Mythos. Opferrechte und Frauenhäuser gibt es für Frauen jeder Nationalität.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8</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bestimmen Sie selbst, was Sie erzählen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Der Kontakt ist vertraulich und oft anonym. Sie entscheiden, was Sie erzählen und was als Nächstes passiert.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9</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Privates Surfen und der Schnellausstieg-Button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Privates Surfen und Schnellausstieg-Buttons helfen, Ihre Spuren zu schützen.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10</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Erkennen, sich melden, planen, handeln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Zuerst erkennen, dann sich melden, dann planen, dann handeln und dranbleiben, in Ihrem Tempo.</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 3 – Antworten</dc:title>
  <dc:subject>PptxGenJS Presentation</dc:subject>
  <dc:creator>PptxGenJS</dc:creator>
  <cp:lastModifiedBy>PptxGenJS</cp:lastModifiedBy>
  <cp:revision>1</cp:revision>
  <dcterms:created xsi:type="dcterms:W3CDTF">2026-10-13T21:35:13Z</dcterms:created>
  <dcterms:modified xsi:type="dcterms:W3CDTF">2026-10-13T21:35:13Z</dcterms:modified>
</cp:coreProperties>
</file>