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4.1 Quiz" id="{e3aa6e4b-5d88-e4e3-f7eb-b3cffdd4cee0}">
          <p14:sldIdLst>
            <p14:sldId id="256"/>
            <p14:sldId id="257"/>
            <p14:sldId id="258"/>
            <p14:sldId id="259"/>
            <p14:sldId id="260"/>
            <p14:sldId id="261"/>
            <p14:sldId id="262"/>
          </p14:sldIdLst>
        </p14:section>
        <p14:section name="L4.2 Quiz" id="{1deebfa6-164b-4777-00c1-54d3be82c0ea}">
          <p14:sldIdLst>
            <p14:sldId id="263"/>
            <p14:sldId id="264"/>
            <p14:sldId id="265"/>
            <p14:sldId id="266"/>
            <p14:sldId id="267"/>
            <p14:sldId id="268"/>
            <p14:sldId id="269"/>
          </p14:sldIdLst>
        </p14:section>
        <p14:section name="L4.3 Quiz" id="{f5925f62-5768-6d0e-4b19-ada54c585efe}">
          <p14:sldIdLst>
            <p14:sldId id="270"/>
            <p14:sldId id="271"/>
            <p14:sldId id="272"/>
            <p14:sldId id="273"/>
            <p14:sldId id="274"/>
            <p14:sldId id="275"/>
            <p14:sldId id="276"/>
          </p14:sldIdLst>
        </p14:section>
        <p14:section name="L4.4 Quiz" id="{484cca4e-a77e-e75e-e320-e0145fd59c4e}">
          <p14:sldIdLst>
            <p14:sldId id="277"/>
            <p14:sldId id="278"/>
            <p14:sldId id="279"/>
            <p14:sldId id="280"/>
            <p14:sldId id="281"/>
            <p14:sldId id="282"/>
            <p14:sldId id="283"/>
          </p14:sldIdLst>
        </p14:section>
        <p14:section name="Abschlussquiz Modul 4" id="{39e16ec9-f8ba-cc90-53ea-c28e5df54334}">
          <p14:sldIdLst>
            <p14:sldId id="284"/>
            <p14:sldId id="285"/>
            <p14:sldId id="286"/>
            <p14:sldId id="287"/>
            <p14:sldId id="288"/>
            <p14:sldId id="289"/>
            <p14:sldId id="290"/>
            <p14:sldId id="291"/>
            <p14:sldId id="292"/>
            <p14:sldId id="293"/>
            <p14:sldId id="294"/>
            <p14:sldId id="29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Als normale Reaktion auf eine nicht normale Lage. Diese Gefühle sind normale menschliche Reaktionen auf eine Behandlung, die niemand erleben sollte.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C — Nur die Person, die Gewalt ausgeübt hat. Die Verantwortung liegt nur bei der Person, die Gewalt ausgeübt hat, nie bei der Person, die sie erlebt 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A — Andere sehen sie oft nicht. Weil andere sie vielleicht nicht sehen oder verstehen, fühlen sich Frauen allein und angezweifelt.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D — Alle diese Gefühle. Angst, Scham, verlorenes Selbstvertrauen und Trauer sind häufige Gefühle, die viele Frauen teilen.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Weil Schulden und Neuanfang nach der Gewalt andauern können. Folgen wie Schulden können die Beziehung überdauern. Langsame Heilung liegt an der Lage, nicht an ihrem Versagen.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Ein Spaziergang draußen. Zeit in der Natur kostet nichts. Sie kann den Kopf beruhigen und die Stimmung heben.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C — Atmen. Die Schritte sind: innehalten, atmen, wahrnehmen und sanft werden.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A — Es schützt Ihre Zeit und Kraft. Sanfte Grenzen schützen Ihre Zeit und Kraft. Sie dürfen sie setzen.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D — Mit einer sicheren Person reden. Mit einer sicheren Person zu reden, lindert Einsamkeit und hilft, das Erlebte zu verarbeiten.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C — Wenn schwere Gefühle mit der Zeit nicht leichter werden. Sich früh Hilfe zu holen, ist klug. Beratung und Fachstellen bieten einen sicheren, vertraulichen Raum.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Ihn verdeckt, aber nicht genommen. Selbstwert muss man nicht verdienen und kann ihn nicht verlieren. Die Gewalt hat ihn verdeckt, nicht weggenommen.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C — Nie Fehler machen. Selbstvertrauen wächst aus kleinen Erfolgen, neuen Fähigkeiten, unterstützenden Menschen und Selbstmitgefühl. Fehler sind normal.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A — Die eigenen Meinungen und Gefühle wahrnehmen. Die Schritte sind: wahrnehmen, ausdrücken, Grenzen setzen und entscheiden.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D — Beratung, eine Selbsthilfegruppe und kleine Schritte. Unterstützung, kleine Erfolge und Zeit haben Marta geholfen. Heute begleitet sie andere Frauen als Mentorin.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Ich habe einen Fehler gemacht und kann es noch einmal versuchen. Wer mit sich spricht wie mit einer Freundin, stärkt den Glauben an sich.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C — Sich biegen, ohne zu brechen, dann erholen und wachsen. Resilienz ist die Fähigkeit, schwere Zeiten durchzustehen, sich zu erholen und weiter zu wachsen.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A — Unterstützende Beziehungen. Verbindung mit unterstützenden Menschen ist der größte Schutz für Resilienz.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Sinn und Ziel. Die Säulen sind Verbindung, Selbstfürsorge, Sinn und Ziel sowie Selbstmitgefühl.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D — Bei den ersten Anzeichen von Schwierigkeiten. Sich früh Hilfe zu holen, ist ein Kennzeichen von Resilienz, kein Versagen.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Als sanfte Einladung. Der Check-in ist kein Test. Jedes „noch nicht“ ist einfach eine Einladung.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Als normale Reaktion auf eine nicht normale Lage. Diese Gefühle sind normale menschliche Reaktionen, keine Fehler.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C — Sie greift Ihre Unabhängigkeit an. Geld hängt mit Freiheit und Wahl zusammen. Die Kontrolle darüber zu verlieren, verletzt das Selbstbild.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A — Nur die der Person, die Gewalt ausgeübt hat. Die Verantwortung liegt nur bei der Person, die Gewalt ausgeübt 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D — Langsames, tiefes Atmen. Atmen, Natur, kleine Freundlichkeiten und Nein sagen sind alle kostenlos.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A — Innehalten, atmen, wahrnehmen, sanft werden. Innehalten, atmen, wahrnehmen und sanft werden holen Sie in den Moment zurück.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C — Eine kleine Sammlung von Strategien für schwere Momente. Er enthält, was Ihnen hilft, eine Kontaktperson, kostenlose Selbstfürsorge und einen Schritt zum Erden.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D — Aus kleinen Erfolgen, neuen Fähigkeiten, Halt und Selbstmitgefühl. Selbstvertrauen wächst Schritt für Schritt aus diesen vier Quellen.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A — Beratung, eine Selbsthilfegruppe und kleine Schritte. Unterstützung, kleine Erfolge und Zeit haben ihr geholfen. Heute begleitet sie andere Frauen als Mentorin.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C — Sie wächst durch Unterstützung und Gewohnheiten. Resilienz ist keine feste Eigenschaft. Sie wächst durch Verbindung, Gewohnheiten und Freundlichkeit.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 B — Bei den ersten Anzeichen von Schwierigkeiten. Sich früh Hilfe zu holen, ist ein Zeichen von Resilienz, kein Versagen.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jp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image-1003-2.jp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
    <p:bg>
      <p:bgPr>
        <a:solidFill>
          <a:srgbClr val="F6F8FB"/>
        </a:solidFill>
      </p:bgPr>
    </p:bg>
    <p:spTree>
      <p:nvGrpSpPr>
        <p:cNvPr id="1" name=""/>
        <p:cNvGrpSpPr/>
        <p:nvPr/>
      </p:nvGrpSpPr>
      <p:grpSpPr>
        <a:xfrm>
          <a:off x="0" y="0"/>
          <a:ext cx="0" cy="0"/>
          <a:chOff x="0" y="0"/>
          <a:chExt cx="0" cy="0"/>
        </a:xfrm>
      </p:grpSpPr>
      <p:pic>
        <p:nvPicPr>
          <p:cNvPr id="2" name="Image 0" descr="/Users/riyar/Documents/FIRE/course-build/images/brand/eu-co-funded-de.jpg">    </p:cNvPr>
          <p:cNvPicPr>
            <a:picLocks noChangeAspect="1"/>
          </p:cNvPicPr>
          <p:nvPr/>
        </p:nvPicPr>
        <p:blipFill>
          <a:blip r:embed="rId1"/>
          <a:stretch>
            <a:fillRect/>
          </a:stretch>
        </p:blipFill>
        <p:spPr>
          <a:xfrm>
            <a:off x="548640" y="6336792"/>
            <a:ext cx="1511699" cy="329184"/>
          </a:xfrm>
          <a:prstGeom prst="rect">
            <a:avLst/>
          </a:prstGeom>
        </p:spPr>
      </p:pic>
      <p:sp>
        <p:nvSpPr>
          <p:cNvPr id="3" name="Text 0"/>
          <p:cNvSpPr/>
          <p:nvPr/>
        </p:nvSpPr>
        <p:spPr>
          <a:xfrm>
            <a:off x="2243219" y="6217920"/>
            <a:ext cx="7849948" cy="164592"/>
          </a:xfrm>
          <a:prstGeom prst="rect">
            <a:avLst/>
          </a:prstGeom>
          <a:noFill/>
          <a:ln/>
        </p:spPr>
        <p:txBody>
          <a:bodyPr wrap="square" lIns="0" tIns="0" rIns="0" bIns="0" rtlCol="0" anchor="t"/>
          <a:lstStyle/>
          <a:p>
            <a:pPr indent="0" marL="0">
              <a:buNone/>
            </a:pPr>
            <a:r>
              <a:rPr lang="en-US" sz="750" b="1" dirty="0">
                <a:solidFill>
                  <a:srgbClr val="4A5568"/>
                </a:solidFill>
                <a:latin typeface="Calibri" pitchFamily="34" charset="0"/>
                <a:ea typeface="Calibri" pitchFamily="34" charset="-122"/>
                <a:cs typeface="Calibri" pitchFamily="34" charset="-120"/>
              </a:rPr>
              <a:t>FIRE · Financial Resilience  ·  Modul 4: Die seelische Last bewältigen</a:t>
            </a:r>
            <a:endParaRPr lang="en-US" sz="750" dirty="0"/>
          </a:p>
        </p:txBody>
      </p:sp>
      <p:sp>
        <p:nvSpPr>
          <p:cNvPr id="4" name="Text 1"/>
          <p:cNvSpPr/>
          <p:nvPr/>
        </p:nvSpPr>
        <p:spPr>
          <a:xfrm>
            <a:off x="2243219" y="6382512"/>
            <a:ext cx="7849948" cy="402336"/>
          </a:xfrm>
          <a:prstGeom prst="rect">
            <a:avLst/>
          </a:prstGeom>
          <a:noFill/>
          <a:ln/>
        </p:spPr>
        <p:txBody>
          <a:bodyPr wrap="square" lIns="0" tIns="0" rIns="0" bIns="0" rtlCol="0" anchor="t"/>
          <a:lstStyle/>
          <a:p>
            <a:pPr indent="0" marL="0">
              <a:buNone/>
            </a:pPr>
            <a:r>
              <a:rPr lang="en-US" sz="600" dirty="0">
                <a:solidFill>
                  <a:srgbClr val="4A5568"/>
                </a:solidFill>
                <a:latin typeface="Calibri" pitchFamily="34" charset="0"/>
                <a:ea typeface="Calibri" pitchFamily="34" charset="-122"/>
                <a:cs typeface="Calibri" pitchFamily="34" charset="-120"/>
              </a:rPr>
              <a:t>Finanziert von der Europäischen Union. Die geäußerten Ansichten und Meinungen entsprechen jedoch ausschließlich denen des Autors bzw. der Autoren und spiegeln nicht zwingend die der Europäischen Union oder der italienischen Nationalagentur Erasmus+ INDIRE wider. Weder die Europäische Union noch die Bewilligungsbehörde können für sie verantwortlich gemacht werden.</a:t>
            </a:r>
            <a:endParaRPr lang="en-US" sz="600" dirty="0"/>
          </a:p>
        </p:txBody>
      </p:sp>
      <p:pic>
        <p:nvPicPr>
          <p:cNvPr id="5" name="Image 1" descr="/Users/riyar/Documents/FIRE/course-build/images/brand/fire-logo.png">    </p:cNvPr>
          <p:cNvPicPr>
            <a:picLocks noChangeAspect="1"/>
          </p:cNvPicPr>
          <p:nvPr/>
        </p:nvPicPr>
        <p:blipFill>
          <a:blip r:embed="rId2"/>
          <a:stretch>
            <a:fillRect/>
          </a:stretch>
        </p:blipFill>
        <p:spPr>
          <a:xfrm>
            <a:off x="11007567" y="6291072"/>
            <a:ext cx="635488" cy="42062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D">
    <p:bg>
      <p:bgPr>
        <a:solidFill>
          <a:srgbClr val="0B1F5C"/>
        </a:solidFill>
      </p:bgPr>
    </p:bg>
    <p:spTree>
      <p:nvGrpSpPr>
        <p:cNvPr id="1" name=""/>
        <p:cNvGrpSpPr/>
        <p:nvPr/>
      </p:nvGrpSpPr>
      <p:grpSpPr>
        <a:xfrm>
          <a:off x="0" y="0"/>
          <a:ext cx="0" cy="0"/>
          <a:chOff x="0" y="0"/>
          <a:chExt cx="0" cy="0"/>
        </a:xfrm>
      </p:grpSpPr>
      <p:pic>
        <p:nvPicPr>
          <p:cNvPr id="2" name="Image 0" descr="/Users/riyar/Documents/FIRE/course-build/images/brand/fire-logo-white.png">    </p:cNvPr>
          <p:cNvPicPr>
            <a:picLocks noChangeAspect="1"/>
          </p:cNvPicPr>
          <p:nvPr/>
        </p:nvPicPr>
        <p:blipFill>
          <a:blip r:embed="rId1"/>
          <a:stretch>
            <a:fillRect/>
          </a:stretch>
        </p:blipFill>
        <p:spPr>
          <a:xfrm>
            <a:off x="548640" y="457200"/>
            <a:ext cx="967047" cy="640080"/>
          </a:xfrm>
          <a:prstGeom prst="rect">
            <a:avLst/>
          </a:prstGeom>
        </p:spPr>
      </p:pic>
      <p:sp>
        <p:nvSpPr>
          <p:cNvPr id="3" name="Shape 0"/>
          <p:cNvSpPr/>
          <p:nvPr/>
        </p:nvSpPr>
        <p:spPr>
          <a:xfrm>
            <a:off x="0" y="6291072"/>
            <a:ext cx="12191695" cy="566928"/>
          </a:xfrm>
          <a:prstGeom prst="rect">
            <a:avLst/>
          </a:prstGeom>
          <a:solidFill>
            <a:srgbClr val="FFFFFF"/>
          </a:solidFill>
          <a:ln/>
        </p:spPr>
      </p:sp>
      <p:pic>
        <p:nvPicPr>
          <p:cNvPr id="4" name="Image 1" descr="/Users/riyar/Documents/FIRE/course-build/images/brand/eu-co-funded-de.jpg">    </p:cNvPr>
          <p:cNvPicPr>
            <a:picLocks noChangeAspect="1"/>
          </p:cNvPicPr>
          <p:nvPr/>
        </p:nvPicPr>
        <p:blipFill>
          <a:blip r:embed="rId2"/>
          <a:stretch>
            <a:fillRect/>
          </a:stretch>
        </p:blipFill>
        <p:spPr>
          <a:xfrm>
            <a:off x="548640" y="6373368"/>
            <a:ext cx="1763649" cy="384048"/>
          </a:xfrm>
          <a:prstGeom prst="rect">
            <a:avLst/>
          </a:prstGeom>
        </p:spPr>
      </p:pic>
      <p:sp>
        <p:nvSpPr>
          <p:cNvPr id="5" name="Text 1"/>
          <p:cNvSpPr/>
          <p:nvPr/>
        </p:nvSpPr>
        <p:spPr>
          <a:xfrm>
            <a:off x="2495169" y="6309360"/>
            <a:ext cx="9147886" cy="512064"/>
          </a:xfrm>
          <a:prstGeom prst="rect">
            <a:avLst/>
          </a:prstGeom>
          <a:noFill/>
          <a:ln/>
        </p:spPr>
        <p:txBody>
          <a:bodyPr wrap="square" lIns="0" tIns="0" rIns="0" bIns="0" rtlCol="0" anchor="ctr"/>
          <a:lstStyle/>
          <a:p>
            <a:pPr indent="0" marL="0">
              <a:buNone/>
            </a:pPr>
            <a:r>
              <a:rPr lang="en-US" sz="700" dirty="0">
                <a:solidFill>
                  <a:srgbClr val="4A5568"/>
                </a:solidFill>
                <a:latin typeface="Calibri" pitchFamily="34" charset="0"/>
                <a:ea typeface="Calibri" pitchFamily="34" charset="-122"/>
                <a:cs typeface="Calibri" pitchFamily="34" charset="-120"/>
              </a:rPr>
              <a:t>Finanziert von der Europäischen Union. Die geäußerten Ansichten und Meinungen entsprechen jedoch ausschließlich denen des Autors bzw. der Autoren und spiegeln nicht zwingend die der Europäischen Union oder der italienischen Nationalagentur Erasmus+ INDIRE wider. Weder die Europäische Union noch die Bewilligungsbehörde können für sie verantwortlich gemacht werden.  Projekt 2025-1-IT02-KA210-ADU-000354693</a:t>
            </a:r>
            <a:endParaRPr lang="en-US" sz="7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Haben Sie es verstanden? L4.1</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Die seelischen Folgen</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Fragen · Multiple Choice · 70 % zum Bestehen · beliebig oft wiederholbar</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1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Wie beschreibt dieses Modul die Gefühle, die wirtschaftliche Gewalt auslösen kann?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Als Zeichen von Schwäche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Als normale Reaktion auf eine nicht normale Lage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Als etwas, das man verstecken sollte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Als persönliches Versagen</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2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Wer ist für wirtschaftliche Gewalt verantwortlich?</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Beide Partner gleich</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Person, die sie erlebt hat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die Person, die Gewalt ausgeübt hat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Niemand</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3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Warum kann wirtschaftliche Gewalt so einsam machen?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Andere sehen sie oft nicht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trifft nur wenige Frauen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endet immer schnell</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ist leicht zu beweisen</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4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Welches Gefühl ist nach wirtschaftlicher Gewalt häufig?</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Scham wegen Geld</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Ständige Sorge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Verlorenes Selbstvertrauen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Alle diese Gefühle</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5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Warum kann Heilung langsam gehen?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Weil sie sich nicht genug anstrengt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Weil Schulden und Neuanfang nach der Gewalt andauern können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Weil Gefühle falsch sind</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Weil es keine Hilfe gibt</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Antworten — L4.1</a:t>
            </a:r>
            <a:endParaRPr lang="en-US" sz="2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Antwort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Warum</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Als normale Reaktion auf eine nicht normale Lage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Diese Gefühle sind normale menschliche Reaktionen auf eine Behandlung, die niemand erleben sollte.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Nur die Person, die Gewalt ausgeübt hat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Die Verantwortung liegt nur bei der Person, die Gewalt ausgeübt hat, nie bei der Person, die sie erlebt hat.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Andere sehen sie oft nicht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Weil andere sie vielleicht nicht sehen oder verstehen, fühlen sich Frauen allein und angezweifelt.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 — Alle diese Gefühle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Angst, Scham, verlorenes Selbstvertrauen und Trauer sind häufige Gefühle, die viele Frauen teilen.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Weil Schulden und Neuanfang nach der Gewalt andauern können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Folgen wie Schulden können die Beziehung überdauern. Langsame Heilung liegt an der Lage, nicht an ihrem Versagen.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Haben Sie es verstanden? L4.2</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Bewältigung und Selbstfürsorge</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Fragen · Multiple Choice · 70 % zum Bestehen · beliebig oft wiederholbar</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1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davon ist ein kostenloser Weg, für sich zu sorgen?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Tag im Spa</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Spaziergang draußen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Neue Kleidung</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Wochenende weg</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2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ist der zweite Schritt zum Erden, nach „Innehalten“?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Sanft werden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Wahrnehmen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Atmen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Entscheiden</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3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Warum ist Nein sagen eine Form der Selbstfürsorge?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Es schützt Ihre Zeit und Kraft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Es beendet jeden Streit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Es ist immer leicht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Es kostet Geld</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4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gibt Ihnen eher Kraft?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Schwere Momente allein durchgehen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Harte Selbstkritik</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Immer beschäftigt bleiben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Mit einer sicheren Person reden</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5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Wann ist es gut, sich professionelle Unterstützung zu holen?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im Notfall</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Nie, das ist ein Zeichen von Schwäche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Wenn schwere Gefühle mit der Zeit nicht leichter werden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Erst nach einem Jahr</a:t>
            </a:r>
            <a:endParaRPr lang="en-US" sz="1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Antworten — L4.2</a:t>
            </a:r>
            <a:endParaRPr lang="en-US" sz="26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Antwort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Warum</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Ein Spaziergang draußen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Zeit in der Natur kostet nichts. Sie kann den Kopf beruhigen und die Stimmung heben.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Atmen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Die Schritte sind: innehalten, atmen, wahrnehmen und sanft werden.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Es schützt Ihre Zeit und Kraft</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Sanfte Grenzen schützen Ihre Zeit und Kraft. Sie dürfen sie setzen.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 — Mit einer sicheren Person reden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Mit einer sicheren Person zu reden, lindert Einsamkeit und hilft, das Erlebte zu verarbeiten.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Wenn schwere Gefühle mit der Zeit nicht leichter werden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Sich früh Hilfe zu holen, ist klug. Beratung und Fachstellen bieten einen sicheren, vertraulichen Raum.</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Haben Sie es verstanden? L4.3</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Selbstvertrauen und Stärke</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Fragen · Multiple Choice · 70 % zum Bestehen · beliebig oft wiederholbar</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1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hat die Gewalt laut dieser Lektion mit Ihrem Selbstwert gemacht?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Ihn für immer genommen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Ihn verdeckt, aber nicht genommen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Ihn größer gemacht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Nichts</a:t>
            </a:r>
            <a:endParaRPr lang="en-US" sz="1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2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ist KEINE der vier Quellen von Selbstvertrauen?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Kleine Erfolge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Unterstützende Menschen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Nie Fehler machen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Selbstmitgefühl</a:t>
            </a:r>
            <a:endParaRPr lang="en-US"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3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ist der erste Schritt, um Ihre Stimme zurückzugewinnen?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eigenen Meinungen und Gefühle wahrnehmen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Alles auf einmal entscheiden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Mehr streiten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Still bleiben</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4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hat Marta geholfen, wieder Selbstvertrauen aufzubauen?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Alles allein machen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Eine einzige große Entscheidung</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Vergangenheit vergessen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Beratung, eine Selbsthilfegruppe und kleine Schritte</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5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ist ein Beispiel für eine freundliche innere Stimme?</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Ich mache immer alles falsch</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Ich habe einen Fehler gemacht und kann es noch einmal versuchen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Ich schaffe das nicht</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Ich bin nutzlos</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Antworten — L4.3</a:t>
            </a:r>
            <a:endParaRPr lang="en-US" sz="26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Antwort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Warum</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Ihn verdeckt, aber nicht genommen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Selbstwert muss man nicht verdienen und kann ihn nicht verlieren. Die Gewalt hat ihn verdeckt, nicht weggenommen.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Nie Fehler machen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Selbstvertrauen wächst aus kleinen Erfolgen, neuen Fähigkeiten, unterstützenden Menschen und Selbstmitgefühl. Fehler sind normal.</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Die eigenen Meinungen und Gefühle wahrnehmen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Die Schritte sind: wahrnehmen, ausdrücken, Grenzen setzen und entscheiden.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 — Beratung, eine Selbsthilfegruppe und kleine Schritte</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Unterstützung, kleine Erfolge und Zeit haben Marta geholfen. Heute begleitet sie andere Frauen als Mentorin.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Ich habe einen Fehler gemacht und kann es noch einmal versuchen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Wer mit sich spricht wie mit einer Freundin, stärkt den Glauben an sich.</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Haben Sie es verstanden? L4.4</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Resilienz, die bleibt</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5 Fragen · Multiple Choice · 70 % zum Bestehen · beliebig oft wiederholbar</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1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ist Resilienz?</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Nie zu kämpfen haben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Hart sein und alles allein schaffen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Sich biegen, ohne zu brechen, dann erholen und wachsen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Vergangenheit vergessen</a:t>
            </a:r>
            <a:endParaRPr lang="en-US" sz="1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2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schützt Resilienz am stärksten?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Unterstützende Beziehungen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Immer arbeiten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Nie um Hilfe bitten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Viel Geld haben</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3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ist eine der vier Säulen der Resilienz?</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Perfektion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Sinn und Ziel</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Härte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Immer beschäftigt sein</a:t>
            </a:r>
            <a:endParaRPr lang="en-US" sz="18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4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Wann ist es am besten, um Hilfe zu bitten?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Erst wenn alles zu viel ist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Nie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Erst nach einem Jahr</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Bei den ersten Anzeichen von Schwierigkeiten</a:t>
            </a:r>
            <a:endParaRPr lang="en-US"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5 VON 5</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Wie gehen Sie beim Check-in mit einem „noch nicht“ um?</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Als Versagen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Als sanfte Einladung</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Als Grund aufzugeben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Als Beweis, dass Sie nicht resilient sind</a:t>
            </a:r>
            <a:endParaRPr lang="en-US" sz="1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Antworten — L4.4</a:t>
            </a:r>
            <a:endParaRPr lang="en-US" sz="26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Antwort</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400" b="1" dirty="0">
                          <a:solidFill>
                            <a:srgbClr val="FFFFFF"/>
                          </a:solidFill>
                          <a:latin typeface="Poppins" pitchFamily="34" charset="0"/>
                          <a:ea typeface="Poppins" pitchFamily="34" charset="-122"/>
                          <a:cs typeface="Poppins" pitchFamily="34" charset="-120"/>
                        </a:rPr>
                        <a:t>Warum</a:t>
                      </a:r>
                      <a:endParaRPr lang="en-US" sz="14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1</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C — Sich biegen, ohne zu brechen, dann erholen und wachsen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Resilienz ist die Fähigkeit, schwere Zeiten durchzustehen, sich zu erholen und weiter zu wachsen.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2</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A — Unterstützende Beziehungen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Verbindung mit unterstützenden Menschen ist der größte Schutz für Resilienz.</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3</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Sinn und Ziel</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Die Säulen sind Verbindung, Selbstfürsorge, Sinn und Ziel sowie Selbstmitgefühl.</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4</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 — Bei den ersten Anzeichen von Schwierigkeiten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Sich früh Hilfe zu holen, ist ein Kennzeichen von Resilienz, kein Versagen.</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5</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B — Als sanfte Einladung</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400" dirty="0">
                          <a:solidFill>
                            <a:srgbClr val="1B2333"/>
                          </a:solidFill>
                          <a:latin typeface="Calibri" pitchFamily="34" charset="0"/>
                          <a:ea typeface="Calibri" pitchFamily="34" charset="-122"/>
                          <a:cs typeface="Calibri" pitchFamily="34" charset="-120"/>
                        </a:rPr>
                        <a:t>Der Check-in ist kein Test. Jedes „noch nicht“ ist einfach eine Einladung.</a:t>
                      </a:r>
                      <a:endParaRPr lang="en-US" sz="14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1400" b="1" spc="400" kern="0" dirty="0">
                <a:solidFill>
                  <a:srgbClr val="C1FF72"/>
                </a:solidFill>
                <a:latin typeface="Poppins" pitchFamily="34" charset="0"/>
                <a:ea typeface="Poppins" pitchFamily="34" charset="-122"/>
                <a:cs typeface="Poppins" pitchFamily="34" charset="-120"/>
              </a:rPr>
              <a:t>QUIZ</a:t>
            </a:r>
            <a:endParaRPr lang="en-US" sz="1400" dirty="0"/>
          </a:p>
        </p:txBody>
      </p:sp>
      <p:sp>
        <p:nvSpPr>
          <p:cNvPr id="3" name="Text 1"/>
          <p:cNvSpPr txBox="1"/>
          <p:nvPr/>
        </p:nvSpPr>
        <p:spPr>
          <a:xfrm>
            <a:off x="548640" y="1828800"/>
            <a:ext cx="10058400" cy="822960"/>
          </a:xfrm>
          <a:prstGeom prst="rect">
            <a:avLst/>
          </a:prstGeom>
          <a:noFill/>
          <a:ln/>
        </p:spPr>
        <p:txBody>
          <a:bodyPr wrap="square" lIns="0" tIns="0" rIns="0" bIns="0" rtlCol="0" anchor="t"/>
          <a:lstStyle/>
          <a:p>
            <a:pPr indent="0" marL="0">
              <a:buNone/>
            </a:pPr>
            <a:r>
              <a:rPr lang="en-US" sz="3400" b="1" dirty="0">
                <a:solidFill>
                  <a:srgbClr val="FFFFFF"/>
                </a:solidFill>
                <a:latin typeface="Poppins" pitchFamily="34" charset="0"/>
                <a:ea typeface="Poppins" pitchFamily="34" charset="-122"/>
                <a:cs typeface="Poppins" pitchFamily="34" charset="-120"/>
              </a:rPr>
              <a:t>Abschlussquiz Modul 4</a:t>
            </a:r>
            <a:endParaRPr lang="en-US" sz="3400" dirty="0"/>
          </a:p>
        </p:txBody>
      </p:sp>
      <p:sp>
        <p:nvSpPr>
          <p:cNvPr id="4" name="Text 2"/>
          <p:cNvSpPr txBox="1"/>
          <p:nvPr/>
        </p:nvSpPr>
        <p:spPr>
          <a:xfrm>
            <a:off x="548640" y="2697480"/>
            <a:ext cx="10058400" cy="822960"/>
          </a:xfrm>
          <a:prstGeom prst="rect">
            <a:avLst/>
          </a:prstGeom>
          <a:noFill/>
          <a:ln/>
        </p:spPr>
        <p:txBody>
          <a:bodyPr wrap="square" lIns="0" tIns="0" rIns="0" bIns="0" rtlCol="0" anchor="t"/>
          <a:lstStyle/>
          <a:p>
            <a:pPr indent="0" marL="0">
              <a:buNone/>
            </a:pPr>
            <a:r>
              <a:rPr lang="en-US" sz="2000" dirty="0">
                <a:solidFill>
                  <a:srgbClr val="C9D6FF"/>
                </a:solidFill>
                <a:latin typeface="Calibri" pitchFamily="34" charset="0"/>
                <a:ea typeface="Calibri" pitchFamily="34" charset="-122"/>
                <a:cs typeface="Calibri" pitchFamily="34" charset="-120"/>
              </a:rPr>
              <a:t>Abschlussquiz Modul 4</a:t>
            </a:r>
            <a:endParaRPr lang="en-US" sz="2000" dirty="0"/>
          </a:p>
        </p:txBody>
      </p:sp>
      <p:sp>
        <p:nvSpPr>
          <p:cNvPr id="5" name="Text 3"/>
          <p:cNvSpPr txBox="1"/>
          <p:nvPr/>
        </p:nvSpPr>
        <p:spPr>
          <a:xfrm>
            <a:off x="548640" y="3840480"/>
            <a:ext cx="10058400" cy="457200"/>
          </a:xfrm>
          <a:prstGeom prst="rect">
            <a:avLst/>
          </a:prstGeom>
          <a:noFill/>
          <a:ln/>
        </p:spPr>
        <p:txBody>
          <a:bodyPr wrap="square" lIns="0" tIns="0" rIns="0" bIns="0" rtlCol="0" anchor="t"/>
          <a:lstStyle/>
          <a:p>
            <a:pPr indent="0" marL="0">
              <a:buNone/>
            </a:pPr>
            <a:r>
              <a:rPr lang="en-US" sz="1600" dirty="0">
                <a:solidFill>
                  <a:srgbClr val="FFFFFF"/>
                </a:solidFill>
                <a:latin typeface="Calibri" pitchFamily="34" charset="0"/>
                <a:ea typeface="Calibri" pitchFamily="34" charset="-122"/>
                <a:cs typeface="Calibri" pitchFamily="34" charset="-120"/>
              </a:rPr>
              <a:t>10 Fragen · Multiple Choice · 70 % zum Bestehen · beliebig oft wiederholbar</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1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Wie beschreibt dieses Modul die Gefühle, die wirtschaftliche Gewalt auslösen kann?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Als persönliches Versagen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Als normale Reaktion auf eine nicht normale Lage</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Als Zeichen von Schwäche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Als etwas, das geheim bleiben sollte</a:t>
            </a:r>
            <a:endParaRPr lang="en-US" sz="1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2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ist ein Grund, warum wirtschaftliche Gewalt so tief verletzt?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ist immer offensichtlich</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endet schnell</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greift Ihre Unabhängigkeit an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betrifft nur Geld</a:t>
            </a:r>
            <a:endParaRPr lang="en-US" sz="1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3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Wessen Schuld ist wirtschaftliche Gewalt?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die der Person, die Gewalt ausgeübt hat</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der Frau, die sie erlebt hat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beider Partner</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Die ihrer Familie</a:t>
            </a:r>
            <a:endParaRPr lang="en-US" sz="18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4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Welche Idee zur Selbstfürsorge kostet nichts?</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Fitnessstudio-Abo</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Urlaub</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neues Handy</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Langsames, tiefes Atmen</a:t>
            </a:r>
            <a:endParaRPr lang="en-US" sz="18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5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sind die vier Schritte zum Erden?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Innehalten, atmen, wahrnehmen, sanft werden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Rennen, verstecken, warten, vergessen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Planen, sparen, ausgeben, prüfen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Wahrnehmen, ausdrücken, entscheiden, handeln</a:t>
            </a:r>
            <a:endParaRPr 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6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ist ein Ruhe-Koffer?</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Eine Schachtel mit Medikamenten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Eine Liste von Schulden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Eine kleine Sammlung von Strategien für schwere Momente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 Budgetplan</a:t>
            </a:r>
            <a:endParaRPr lang="en-US" sz="18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7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Woher kommt Selbstvertrauen wirklich?</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Man wird damit geboren</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Man macht nie Fehler</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aus der Anerkennung anderer</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Aus kleinen Erfolgen, neuen Fähigkeiten, Halt und Selbstmitgefühl</a:t>
            </a:r>
            <a:endParaRPr lang="en-US" sz="1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8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Was hat Marta geholfen, wieder Selbstvertrauen aufzubauen?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Beratung, eine Selbsthilfegruppe und kleine Schritte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Alles allein machen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Eine große Entscheidung</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Ihre Gefühle ignorieren</a:t>
            </a:r>
            <a:endParaRPr lang="en-US" sz="18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9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Welche Aussage über Resilienz stimmt?</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Resiliente Menschen kämpfen nie</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Man ist damit geboren oder nicht</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wächst durch Unterstützung und Gewohnheiten</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Sie heißt, alles allein zu schaffen</a:t>
            </a:r>
            <a:endParaRPr lang="en-US" sz="1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457200"/>
            <a:ext cx="7315200" cy="320040"/>
          </a:xfrm>
          <a:prstGeom prst="rect">
            <a:avLst/>
          </a:prstGeom>
          <a:noFill/>
          <a:ln/>
        </p:spPr>
        <p:txBody>
          <a:bodyPr wrap="square" lIns="0" tIns="0" rIns="0" bIns="0" rtlCol="0" anchor="t"/>
          <a:lstStyle/>
          <a:p>
            <a:pPr indent="0" marL="0">
              <a:buNone/>
            </a:pPr>
            <a:r>
              <a:rPr lang="en-US" sz="1300" b="1" spc="300" kern="0" dirty="0">
                <a:solidFill>
                  <a:srgbClr val="B5336B"/>
                </a:solidFill>
                <a:latin typeface="Poppins" pitchFamily="34" charset="0"/>
                <a:ea typeface="Poppins" pitchFamily="34" charset="-122"/>
                <a:cs typeface="Poppins" pitchFamily="34" charset="-120"/>
              </a:rPr>
              <a:t>FRAGE 10 VON 10</a:t>
            </a:r>
            <a:endParaRPr lang="en-US" sz="1300" dirty="0"/>
          </a:p>
        </p:txBody>
      </p:sp>
      <p:sp>
        <p:nvSpPr>
          <p:cNvPr id="3" name="Text 1"/>
          <p:cNvSpPr txBox="1"/>
          <p:nvPr/>
        </p:nvSpPr>
        <p:spPr>
          <a:xfrm>
            <a:off x="548640" y="868680"/>
            <a:ext cx="11094415" cy="1097280"/>
          </a:xfrm>
          <a:prstGeom prst="rect">
            <a:avLst/>
          </a:prstGeom>
          <a:noFill/>
          <a:ln/>
        </p:spPr>
        <p:txBody>
          <a:bodyPr wrap="square" lIns="0" tIns="0" rIns="0" bIns="0" rtlCol="0" anchor="t"/>
          <a:lstStyle/>
          <a:p>
            <a:pPr indent="0" marL="0">
              <a:buNone/>
            </a:pPr>
            <a:r>
              <a:rPr lang="en-US" sz="2400" b="1" dirty="0">
                <a:solidFill>
                  <a:srgbClr val="00309A"/>
                </a:solidFill>
                <a:latin typeface="Poppins" pitchFamily="34" charset="0"/>
                <a:ea typeface="Poppins" pitchFamily="34" charset="-122"/>
                <a:cs typeface="Poppins" pitchFamily="34" charset="-120"/>
              </a:rPr>
              <a:t>Wann ist die beste Zeit, um Hilfe zu bitten?</a:t>
            </a:r>
            <a:endParaRPr lang="en-US" sz="2400" dirty="0"/>
          </a:p>
        </p:txBody>
      </p:sp>
      <p:sp>
        <p:nvSpPr>
          <p:cNvPr id="4" name="Shape 2"/>
          <p:cNvSpPr/>
          <p:nvPr/>
        </p:nvSpPr>
        <p:spPr>
          <a:xfrm>
            <a:off x="548640"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5" name="Shape 3"/>
          <p:cNvSpPr/>
          <p:nvPr/>
        </p:nvSpPr>
        <p:spPr>
          <a:xfrm>
            <a:off x="822960" y="2720340"/>
            <a:ext cx="640080" cy="640080"/>
          </a:xfrm>
          <a:prstGeom prst="ellipse">
            <a:avLst/>
          </a:prstGeom>
          <a:solidFill>
            <a:srgbClr val="00309A"/>
          </a:solidFill>
          <a:ln w="12700">
            <a:solidFill>
              <a:srgbClr val="00309A"/>
            </a:solidFill>
            <a:prstDash val="solid"/>
          </a:ln>
        </p:spPr>
      </p:sp>
      <p:sp>
        <p:nvSpPr>
          <p:cNvPr id="6" name="Text 4"/>
          <p:cNvSpPr txBox="1"/>
          <p:nvPr/>
        </p:nvSpPr>
        <p:spPr>
          <a:xfrm>
            <a:off x="822960" y="272034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A</a:t>
            </a:r>
            <a:endParaRPr lang="en-US" sz="1800" dirty="0"/>
          </a:p>
        </p:txBody>
      </p:sp>
      <p:sp>
        <p:nvSpPr>
          <p:cNvPr id="7" name="Text 5"/>
          <p:cNvSpPr txBox="1"/>
          <p:nvPr/>
        </p:nvSpPr>
        <p:spPr>
          <a:xfrm>
            <a:off x="1691640"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Nur im Notfall</a:t>
            </a:r>
            <a:endParaRPr lang="en-US" sz="1800" dirty="0"/>
          </a:p>
        </p:txBody>
      </p:sp>
      <p:sp>
        <p:nvSpPr>
          <p:cNvPr id="8" name="Shape 6"/>
          <p:cNvSpPr/>
          <p:nvPr/>
        </p:nvSpPr>
        <p:spPr>
          <a:xfrm>
            <a:off x="6233008" y="224028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9" name="Shape 7"/>
          <p:cNvSpPr/>
          <p:nvPr/>
        </p:nvSpPr>
        <p:spPr>
          <a:xfrm>
            <a:off x="6507328" y="2720340"/>
            <a:ext cx="640080" cy="640080"/>
          </a:xfrm>
          <a:prstGeom prst="ellipse">
            <a:avLst/>
          </a:prstGeom>
          <a:solidFill>
            <a:srgbClr val="C1FF72"/>
          </a:solidFill>
          <a:ln w="12700">
            <a:solidFill>
              <a:srgbClr val="C1FF72"/>
            </a:solidFill>
            <a:prstDash val="solid"/>
          </a:ln>
        </p:spPr>
      </p:sp>
      <p:sp>
        <p:nvSpPr>
          <p:cNvPr id="10" name="Text 8"/>
          <p:cNvSpPr txBox="1"/>
          <p:nvPr/>
        </p:nvSpPr>
        <p:spPr>
          <a:xfrm>
            <a:off x="6507328" y="2720340"/>
            <a:ext cx="640080" cy="640080"/>
          </a:xfrm>
          <a:prstGeom prst="rect">
            <a:avLst/>
          </a:prstGeom>
          <a:noFill/>
          <a:ln/>
        </p:spPr>
        <p:txBody>
          <a:bodyPr wrap="square" lIns="0" tIns="0" rIns="0" bIns="0" rtlCol="0" anchor="ctr"/>
          <a:lstStyle/>
          <a:p>
            <a:pPr algn="ctr" indent="0" marL="0">
              <a:buNone/>
            </a:pPr>
            <a:r>
              <a:rPr lang="en-US" sz="1800" b="1" dirty="0">
                <a:solidFill>
                  <a:srgbClr val="00309A"/>
                </a:solidFill>
                <a:latin typeface="Poppins" pitchFamily="34" charset="0"/>
                <a:ea typeface="Poppins" pitchFamily="34" charset="-122"/>
                <a:cs typeface="Poppins" pitchFamily="34" charset="-120"/>
              </a:rPr>
              <a:t>B</a:t>
            </a:r>
            <a:endParaRPr lang="en-US" sz="1800" dirty="0"/>
          </a:p>
        </p:txBody>
      </p:sp>
      <p:sp>
        <p:nvSpPr>
          <p:cNvPr id="11" name="Text 9"/>
          <p:cNvSpPr txBox="1"/>
          <p:nvPr/>
        </p:nvSpPr>
        <p:spPr>
          <a:xfrm>
            <a:off x="7376008" y="224028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Bei den ersten Anzeichen von Schwierigkeiten</a:t>
            </a:r>
            <a:endParaRPr lang="en-US" sz="1800" dirty="0"/>
          </a:p>
        </p:txBody>
      </p:sp>
      <p:sp>
        <p:nvSpPr>
          <p:cNvPr id="12" name="Shape 10"/>
          <p:cNvSpPr/>
          <p:nvPr/>
        </p:nvSpPr>
        <p:spPr>
          <a:xfrm>
            <a:off x="548640"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3" name="Shape 11"/>
          <p:cNvSpPr/>
          <p:nvPr/>
        </p:nvSpPr>
        <p:spPr>
          <a:xfrm>
            <a:off x="822960" y="4594860"/>
            <a:ext cx="640080" cy="640080"/>
          </a:xfrm>
          <a:prstGeom prst="ellipse">
            <a:avLst/>
          </a:prstGeom>
          <a:solidFill>
            <a:srgbClr val="0E7C86"/>
          </a:solidFill>
          <a:ln w="12700">
            <a:solidFill>
              <a:srgbClr val="0E7C86"/>
            </a:solidFill>
            <a:prstDash val="solid"/>
          </a:ln>
        </p:spPr>
      </p:sp>
      <p:sp>
        <p:nvSpPr>
          <p:cNvPr id="14" name="Text 12"/>
          <p:cNvSpPr txBox="1"/>
          <p:nvPr/>
        </p:nvSpPr>
        <p:spPr>
          <a:xfrm>
            <a:off x="822960"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C</a:t>
            </a:r>
            <a:endParaRPr lang="en-US" sz="1800" dirty="0"/>
          </a:p>
        </p:txBody>
      </p:sp>
      <p:sp>
        <p:nvSpPr>
          <p:cNvPr id="15" name="Text 13"/>
          <p:cNvSpPr txBox="1"/>
          <p:nvPr/>
        </p:nvSpPr>
        <p:spPr>
          <a:xfrm>
            <a:off x="1691640"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Nie</a:t>
            </a:r>
            <a:endParaRPr lang="en-US" sz="1800" dirty="0"/>
          </a:p>
        </p:txBody>
      </p:sp>
      <p:sp>
        <p:nvSpPr>
          <p:cNvPr id="16" name="Shape 14"/>
          <p:cNvSpPr/>
          <p:nvPr/>
        </p:nvSpPr>
        <p:spPr>
          <a:xfrm>
            <a:off x="6233008" y="4114800"/>
            <a:ext cx="5410048" cy="1600200"/>
          </a:xfrm>
          <a:prstGeom prst="roundRect">
            <a:avLst>
              <a:gd name="adj" fmla="val 6857"/>
            </a:avLst>
          </a:prstGeom>
          <a:solidFill>
            <a:srgbClr val="FFFFFF"/>
          </a:solidFill>
          <a:ln w="9525">
            <a:solidFill>
              <a:srgbClr val="E3E8F2"/>
            </a:solidFill>
            <a:prstDash val="solid"/>
          </a:ln>
          <a:effectLst>
            <a:outerShdw sx="100000" sy="100000" kx="0" ky="0" algn="bl" rotWithShape="0" blurRad="101600" dist="25400" dir="5400000">
              <a:srgbClr val="0B1F5C">
                <a:alpha val="10000"/>
              </a:srgbClr>
            </a:outerShdw>
          </a:effectLst>
        </p:spPr>
      </p:sp>
      <p:sp>
        <p:nvSpPr>
          <p:cNvPr id="17" name="Shape 15"/>
          <p:cNvSpPr/>
          <p:nvPr/>
        </p:nvSpPr>
        <p:spPr>
          <a:xfrm>
            <a:off x="6507328" y="4594860"/>
            <a:ext cx="640080" cy="640080"/>
          </a:xfrm>
          <a:prstGeom prst="ellipse">
            <a:avLst/>
          </a:prstGeom>
          <a:solidFill>
            <a:srgbClr val="6A4BC4"/>
          </a:solidFill>
          <a:ln w="12700">
            <a:solidFill>
              <a:srgbClr val="6A4BC4"/>
            </a:solidFill>
            <a:prstDash val="solid"/>
          </a:ln>
        </p:spPr>
      </p:sp>
      <p:sp>
        <p:nvSpPr>
          <p:cNvPr id="18" name="Text 16"/>
          <p:cNvSpPr txBox="1"/>
          <p:nvPr/>
        </p:nvSpPr>
        <p:spPr>
          <a:xfrm>
            <a:off x="6507328" y="4594860"/>
            <a:ext cx="640080" cy="640080"/>
          </a:xfrm>
          <a:prstGeom prst="rect">
            <a:avLst/>
          </a:prstGeom>
          <a:noFill/>
          <a:ln/>
        </p:spPr>
        <p:txBody>
          <a:bodyPr wrap="square" lIns="0" tIns="0" rIns="0" bIns="0" rtlCol="0" anchor="ctr"/>
          <a:lstStyle/>
          <a:p>
            <a:pPr algn="ctr" indent="0" marL="0">
              <a:buNone/>
            </a:pPr>
            <a:r>
              <a:rPr lang="en-US" sz="1800" b="1" dirty="0">
                <a:solidFill>
                  <a:srgbClr val="FFFFFF"/>
                </a:solidFill>
                <a:latin typeface="Poppins" pitchFamily="34" charset="0"/>
                <a:ea typeface="Poppins" pitchFamily="34" charset="-122"/>
                <a:cs typeface="Poppins" pitchFamily="34" charset="-120"/>
              </a:rPr>
              <a:t>D</a:t>
            </a:r>
            <a:endParaRPr lang="en-US" sz="1800" dirty="0"/>
          </a:p>
        </p:txBody>
      </p:sp>
      <p:sp>
        <p:nvSpPr>
          <p:cNvPr id="19" name="Text 17"/>
          <p:cNvSpPr txBox="1"/>
          <p:nvPr/>
        </p:nvSpPr>
        <p:spPr>
          <a:xfrm>
            <a:off x="7376008" y="4114800"/>
            <a:ext cx="4038448" cy="1600200"/>
          </a:xfrm>
          <a:prstGeom prst="rect">
            <a:avLst/>
          </a:prstGeom>
          <a:noFill/>
          <a:ln/>
        </p:spPr>
        <p:txBody>
          <a:bodyPr wrap="square" lIns="0" tIns="0" rIns="0" bIns="0" rtlCol="0" anchor="ctr"/>
          <a:lstStyle/>
          <a:p>
            <a:pPr indent="0" marL="0">
              <a:buNone/>
            </a:pPr>
            <a:r>
              <a:rPr lang="en-US" sz="1800" dirty="0">
                <a:solidFill>
                  <a:srgbClr val="1B2333"/>
                </a:solidFill>
                <a:latin typeface="Calibri" pitchFamily="34" charset="0"/>
                <a:ea typeface="Calibri" pitchFamily="34" charset="-122"/>
                <a:cs typeface="Calibri" pitchFamily="34" charset="-120"/>
              </a:rPr>
              <a:t>Wenn alles andere gescheitert ist</a:t>
            </a:r>
            <a:endParaRPr lang="en-US" sz="18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411480"/>
            <a:ext cx="11094415" cy="640080"/>
          </a:xfrm>
          <a:prstGeom prst="rect">
            <a:avLst/>
          </a:prstGeom>
          <a:noFill/>
          <a:ln/>
        </p:spPr>
        <p:txBody>
          <a:bodyPr wrap="square" lIns="0" tIns="0" rIns="0" bIns="0" rtlCol="0" anchor="t"/>
          <a:lstStyle/>
          <a:p>
            <a:pPr indent="0" marL="0">
              <a:buNone/>
            </a:pPr>
            <a:r>
              <a:rPr lang="en-US" sz="2600" b="1" dirty="0">
                <a:solidFill>
                  <a:srgbClr val="00309A"/>
                </a:solidFill>
                <a:latin typeface="Poppins" pitchFamily="34" charset="0"/>
                <a:ea typeface="Poppins" pitchFamily="34" charset="-122"/>
                <a:cs typeface="Poppins" pitchFamily="34" charset="-120"/>
              </a:rPr>
              <a:t>Antworten — Abschlussquiz Modul 4</a:t>
            </a:r>
            <a:endParaRPr lang="en-US" sz="26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94415" cy="914400"/>
        </p:xfrm>
        <a:graphic>
          <a:graphicData uri="http://schemas.openxmlformats.org/drawingml/2006/table">
            <a:tbl>
              <a:tblPr/>
              <a:tblGrid>
                <a:gridCol w="457200"/>
                <a:gridCol w="4206240"/>
                <a:gridCol w="6430975"/>
              </a:tblGrid>
              <a:tr h="0">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Antwort</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c>
                  <a:txBody>
                    <a:bodyPr/>
                    <a:lstStyle/>
                    <a:p>
                      <a:pPr indent="0" marL="0">
                        <a:buNone/>
                      </a:pPr>
                      <a:r>
                        <a:rPr lang="en-US" sz="1100" b="1" dirty="0">
                          <a:solidFill>
                            <a:srgbClr val="FFFFFF"/>
                          </a:solidFill>
                          <a:latin typeface="Poppins" pitchFamily="34" charset="0"/>
                          <a:ea typeface="Poppins" pitchFamily="34" charset="-122"/>
                          <a:cs typeface="Poppins" pitchFamily="34" charset="-120"/>
                        </a:rPr>
                        <a:t>Warum</a:t>
                      </a:r>
                      <a:endParaRPr lang="en-US" sz="1100" dirty="0">
                        <a:latin typeface="Poppins" charset="0"/>
                        <a:ea typeface="Poppins" charset="0"/>
                        <a:cs typeface="Poppins"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00309A"/>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1</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Als normale Reaktion auf eine nicht normale Lage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Diese Gefühle sind normale menschliche Reaktionen, keine Fehler.</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2</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C — Sie greift Ihre Unabhängigkeit an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Geld hängt mit Freiheit und Wahl zusammen. Die Kontrolle darüber zu verlieren, verletzt das Selbstbild.</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3</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 — Nur die der Person, die Gewalt ausgeübt hat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Die Verantwortung liegt nur bei der Person, die Gewalt ausgeübt hat.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4</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D — Langsames, tiefes Atmen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Atmen, Natur, kleine Freundlichkeiten und Nein sagen sind alle kostenlos.</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5</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 — Innehalten, atmen, wahrnehmen, sanft werden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Innehalten, atmen, wahrnehmen und sanft werden holen Sie in den Moment zurück.</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6</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C — Eine kleine Sammlung von Strategien für schwere Momente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Er enthält, was Ihnen hilft, eine Kontaktperson, kostenlose Selbstfürsorge und einen Schritt zum Erden.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7</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D — Aus kleinen Erfolgen, neuen Fähigkeiten, Halt und Selbstmitgefühl</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Selbstvertrauen wächst Schritt für Schritt aus diesen vier Quellen.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8</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A — Beratung, eine Selbsthilfegruppe und kleine Schritte</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Unterstützung, kleine Erfolge und Zeit haben ihr geholfen. Heute begleitet sie andere Frauen als Mentorin.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9</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C — Sie wächst durch Unterstützung und Gewohnheiten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Resilienz ist keine feste Eigenschaft. Sie wächst durch Verbindung, Gewohnheiten und Freundlichkeit.</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r h="0">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10</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B — Bei den ersten Anzeichen von Schwierigkeiten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c>
                  <a:txBody>
                    <a:bodyPr/>
                    <a:lstStyle/>
                    <a:p>
                      <a:pPr indent="0" marL="0">
                        <a:buNone/>
                      </a:pPr>
                      <a:r>
                        <a:rPr lang="en-US" sz="1100" dirty="0">
                          <a:solidFill>
                            <a:srgbClr val="1B2333"/>
                          </a:solidFill>
                          <a:latin typeface="Calibri" pitchFamily="34" charset="0"/>
                          <a:ea typeface="Calibri" pitchFamily="34" charset="-122"/>
                          <a:cs typeface="Calibri" pitchFamily="34" charset="-120"/>
                        </a:rPr>
                        <a:t>Sich früh Hilfe zu holen, ist ein Zeichen von Resilienz, kein Versagen.</a:t>
                      </a:r>
                      <a:endParaRPr lang="en-US" sz="1100" dirty="0">
                        <a:latin typeface="Calibri" charset="0"/>
                        <a:ea typeface="Calibri" charset="0"/>
                        <a:cs typeface="Calibri" charset="0"/>
                      </a:endParaRPr>
                    </a:p>
                  </a:txBody>
                  <a:tcPr marL="101600" marR="101600" marT="38100" marB="38100" anchor="ctr">
                    <a:lnL w="9525" cap="flat" cmpd="sng" algn="ctr">
                      <a:solidFill>
                        <a:srgbClr val="E3E8F2"/>
                      </a:solidFill>
                      <a:prstDash val="solid"/>
                      <a:round/>
                      <a:headEnd type="none" w="med" len="med"/>
                      <a:tailEnd type="none" w="med" len="med"/>
                    </a:lnL>
                    <a:lnR w="9525" cap="flat" cmpd="sng" algn="ctr">
                      <a:solidFill>
                        <a:srgbClr val="E3E8F2"/>
                      </a:solidFill>
                      <a:prstDash val="solid"/>
                      <a:round/>
                      <a:headEnd type="none" w="med" len="med"/>
                      <a:tailEnd type="none" w="med" len="med"/>
                    </a:lnR>
                    <a:lnT w="9525" cap="flat" cmpd="sng" algn="ctr">
                      <a:solidFill>
                        <a:srgbClr val="E3E8F2"/>
                      </a:solidFill>
                      <a:prstDash val="solid"/>
                      <a:round/>
                      <a:headEnd type="none" w="med" len="med"/>
                      <a:tailEnd type="none" w="med" len="med"/>
                    </a:lnT>
                    <a:lnB w="9525" cap="flat" cmpd="sng" algn="ctr">
                      <a:solidFill>
                        <a:srgbClr val="E3E8F2"/>
                      </a:solidFill>
                      <a:prstDash val="solid"/>
                      <a:round/>
                      <a:headEnd type="none" w="med" len="med"/>
                      <a:tailEnd type="none" w="med" len="med"/>
                    </a:lnB>
                    <a:solidFill>
                      <a:srgbClr val="FFFFFF"/>
                    </a:solidFill>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 4 – Antworten</dc:title>
  <dc:subject>PptxGenJS Presentation</dc:subject>
  <dc:creator>PptxGenJS</dc:creator>
  <cp:lastModifiedBy>PptxGenJS</cp:lastModifiedBy>
  <cp:revision>1</cp:revision>
  <dcterms:created xsi:type="dcterms:W3CDTF">2026-10-13T21:35:14Z</dcterms:created>
  <dcterms:modified xsi:type="dcterms:W3CDTF">2026-10-13T21:35:14Z</dcterms:modified>
</cp:coreProperties>
</file>