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notesMasterIdLst>
    <p:notesMasterId r:id="rId4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L1.1 Quiz" id="{8fd3a66c-92c5-9526-0e48-2f1fc8a77206}">
          <p14:sldIdLst>
            <p14:sldId id="256"/>
            <p14:sldId id="257"/>
            <p14:sldId id="258"/>
            <p14:sldId id="259"/>
            <p14:sldId id="260"/>
            <p14:sldId id="261"/>
            <p14:sldId id="262"/>
          </p14:sldIdLst>
        </p14:section>
        <p14:section name="L1.2 Quiz" id="{0632752f-f10c-c46e-2853-2fa02cac9ef2}">
          <p14:sldIdLst>
            <p14:sldId id="263"/>
            <p14:sldId id="264"/>
            <p14:sldId id="265"/>
            <p14:sldId id="266"/>
            <p14:sldId id="267"/>
            <p14:sldId id="268"/>
            <p14:sldId id="269"/>
          </p14:sldIdLst>
        </p14:section>
        <p14:section name="L1.3 Quiz" id="{8ff55879-6c00-fb76-51a5-e55cdd353548}">
          <p14:sldIdLst>
            <p14:sldId id="270"/>
            <p14:sldId id="271"/>
            <p14:sldId id="272"/>
            <p14:sldId id="273"/>
            <p14:sldId id="274"/>
            <p14:sldId id="275"/>
            <p14:sldId id="276"/>
          </p14:sldIdLst>
        </p14:section>
        <p14:section name="L1.4 Quiz" id="{ee9a662d-6f1b-2e5b-e4a5-7d1d4911dd22}">
          <p14:sldIdLst>
            <p14:sldId id="277"/>
            <p14:sldId id="278"/>
            <p14:sldId id="279"/>
            <p14:sldId id="280"/>
            <p14:sldId id="281"/>
            <p14:sldId id="282"/>
            <p14:sldId id="283"/>
          </p14:sldIdLst>
        </p14:section>
        <p14:section name="Module 1 final quiz" id="{7a7c4e80-a0a8-fe0f-8046-da600dca6b2c}">
          <p14:sldIdLst>
            <p14:sldId id="284"/>
            <p14:sldId id="285"/>
            <p14:sldId id="286"/>
            <p14:sldId id="287"/>
            <p14:sldId id="288"/>
            <p14:sldId id="289"/>
            <p14:sldId id="290"/>
            <p14:sldId id="291"/>
            <p14:sldId id="292"/>
            <p14:sldId id="293"/>
            <p14:sldId id="294"/>
            <p14:sldId id="29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notesMaster" Target="notesMasters/notesMaster1.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 Id="rId4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One person uses money to control another. The key is control, not hardship.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Coercive control. Economic abuse is one of the strongest tools of coercive control.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Stopping her from going to a job interview. Stopping her from working removes her way to independence.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 Directive (EU) 2024/1385. Directive (EU) 2024/1385 covers violence against women and domestic violence, including economic violence.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It looks ordinary and leaves no visible marks. It can look like normal life, it brings shame, and its signs are in papers, not on the body.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Demanding a receipt for every purchase. Checking every purchase is monitoring. It keeps a person dependent and afraid.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 Debt she was forced or tricked into, or taken without her consent. Coerced debt is put in her name through pressure, deception or without her consent.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Her own income is a way out of the abuse. An income of her own is the clearest route to independence.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Controlling her passwords and alerts. Controlling passwords and alerts turns banking tools into a way to watch and control.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Yes, through debt, children's costs and the courts. It can carry on through settlements, shared debt, maintenance and court cases.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No, but several together are a strong signal. One sign alone is not proof. Several signs together are a strong signal.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Can I reach and use money without asking permission?. Access is the key: can you reach, use and know about money freely?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 Listen, believe her and say free help exists. Do not push. Believe her, and let her know help exists when she is ready.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With a kind-sounding offer to 'take care of' the money. It often starts small and sounds reasonable, then becomes routine.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Paolo offered to 'handle the boring side' of money. The offer to 'handle' money was the first step towards losing control of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Money, mental health, safety and children. The harm spreads from money into health, safety, housing and the next generation.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It removes the money and contacts needed to leave. Leaving costs money, and economic abuse removes exactly those resources.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Residence status and language barriers can be used to control them. Insecure status, language barriers and unfamiliar systems can be used as threats.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Karim kept her ID documents. Keeping someone's documents is a form of control and abuse.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The problem is control by another person, not her skills. Economic abuse is about one person controlling another, not about money skills.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Using money and resources to control another person. Economic abuse is about control, not about how much money a family has.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Control, exploitation and sabotage of work or study. Almost every tactic fits into control, exploitation or sabotage of work or study.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 Directive (EU) 2024/1385. Directive (EU) 2024/1385 covers violence against women and domestic violence.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Digital economic control. Controlling passwords and alerts keeps her away from her own money.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The debt and a damaged credit record stay with her. She may be legally responsible for repayments and struggle to rent or borrow for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Yes, through debt, shared costs and the courts. It can carry on through settlements, shared debt, child maintenance and court cases.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 Starts small, becomes routine, tightens, traps. Abuse grows in stages, and each stage makes the next feel normal.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Believe her and share where free help is. Do not push or judge. Believe her and let her know help exists when she is ready.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Insecure residence status and language barriers. Insecure status and language barriers can be used to threaten and control.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 Economic abuse removes the resources that leaving needs. Without money, contacts and confidence, leaving is much harder. It is never her fault.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jp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image" Target="../media/image-1003-2.jpg"/><Relationship Id="rId3"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
    <p:bg>
      <p:bgPr>
        <a:solidFill>
          <a:srgbClr val="F6F8FB"/>
        </a:solidFill>
      </p:bgPr>
    </p:bg>
    <p:spTree>
      <p:nvGrpSpPr>
        <p:cNvPr id="1" name=""/>
        <p:cNvGrpSpPr/>
        <p:nvPr/>
      </p:nvGrpSpPr>
      <p:grpSpPr>
        <a:xfrm>
          <a:off x="0" y="0"/>
          <a:ext cx="0" cy="0"/>
          <a:chOff x="0" y="0"/>
          <a:chExt cx="0" cy="0"/>
        </a:xfrm>
      </p:grpSpPr>
      <p:pic>
        <p:nvPicPr>
          <p:cNvPr id="2" name="Image 0" descr="/Users/riyar/Documents/FIRE/course-build/images/brand/eu-co-funded-en.jpg">    </p:cNvPr>
          <p:cNvPicPr>
            <a:picLocks noChangeAspect="1"/>
          </p:cNvPicPr>
          <p:nvPr/>
        </p:nvPicPr>
        <p:blipFill>
          <a:blip r:embed="rId1"/>
          <a:stretch>
            <a:fillRect/>
          </a:stretch>
        </p:blipFill>
        <p:spPr>
          <a:xfrm>
            <a:off x="548640" y="6336792"/>
            <a:ext cx="1567543" cy="329184"/>
          </a:xfrm>
          <a:prstGeom prst="rect">
            <a:avLst/>
          </a:prstGeom>
        </p:spPr>
      </p:pic>
      <p:sp>
        <p:nvSpPr>
          <p:cNvPr id="3" name="Text 0"/>
          <p:cNvSpPr/>
          <p:nvPr/>
        </p:nvSpPr>
        <p:spPr>
          <a:xfrm>
            <a:off x="2299063" y="6217920"/>
            <a:ext cx="7794104" cy="164592"/>
          </a:xfrm>
          <a:prstGeom prst="rect">
            <a:avLst/>
          </a:prstGeom>
          <a:noFill/>
          <a:ln/>
        </p:spPr>
        <p:txBody>
          <a:bodyPr wrap="square" lIns="0" tIns="0" rIns="0" bIns="0" rtlCol="0" anchor="t"/>
          <a:lstStyle/>
          <a:p>
            <a:pPr indent="0" marL="0">
              <a:buNone/>
            </a:pPr>
            <a:r>
              <a:rPr lang="en-US" sz="750" b="1" dirty="0">
                <a:solidFill>
                  <a:srgbClr val="4A5568"/>
                </a:solidFill>
                <a:latin typeface="Calibri" pitchFamily="34" charset="0"/>
                <a:ea typeface="Calibri" pitchFamily="34" charset="-122"/>
                <a:cs typeface="Calibri" pitchFamily="34" charset="-120"/>
              </a:rPr>
              <a:t>FIRE · Financial Resilience  ·  Module 1: Identifying Economic Abuse</a:t>
            </a:r>
            <a:endParaRPr lang="en-US" sz="750" dirty="0"/>
          </a:p>
        </p:txBody>
      </p:sp>
      <p:sp>
        <p:nvSpPr>
          <p:cNvPr id="4" name="Text 1"/>
          <p:cNvSpPr/>
          <p:nvPr/>
        </p:nvSpPr>
        <p:spPr>
          <a:xfrm>
            <a:off x="2299063" y="6382512"/>
            <a:ext cx="7794104" cy="402336"/>
          </a:xfrm>
          <a:prstGeom prst="rect">
            <a:avLst/>
          </a:prstGeom>
          <a:noFill/>
          <a:ln/>
        </p:spPr>
        <p:txBody>
          <a:bodyPr wrap="square" lIns="0" tIns="0" rIns="0" bIns="0" rtlCol="0" anchor="t"/>
          <a:lstStyle/>
          <a:p>
            <a:pPr indent="0" marL="0">
              <a:buNone/>
            </a:pPr>
            <a:r>
              <a:rPr lang="en-US" sz="600" dirty="0">
                <a:solidFill>
                  <a:srgbClr val="4A5568"/>
                </a:solidFill>
                <a:latin typeface="Calibri" pitchFamily="34" charset="0"/>
                <a:ea typeface="Calibri" pitchFamily="34" charset="-122"/>
                <a:cs typeface="Calibri" pitchFamily="34" charset="-120"/>
              </a:rPr>
              <a:t>Funded by the European Union. Views and opinions expressed are however those of the author(s) only and do not necessarily reflect those of the European Union or the Italian National Agency Erasmus+ INDIRE. Neither the European Union nor the granting authority can be held responsible for them.</a:t>
            </a:r>
            <a:endParaRPr lang="en-US" sz="600" dirty="0"/>
          </a:p>
        </p:txBody>
      </p:sp>
      <p:pic>
        <p:nvPicPr>
          <p:cNvPr id="5" name="Image 1" descr="/Users/riyar/Documents/FIRE/course-build/images/brand/fire-logo.png">    </p:cNvPr>
          <p:cNvPicPr>
            <a:picLocks noChangeAspect="1"/>
          </p:cNvPicPr>
          <p:nvPr/>
        </p:nvPicPr>
        <p:blipFill>
          <a:blip r:embed="rId2"/>
          <a:stretch>
            <a:fillRect/>
          </a:stretch>
        </p:blipFill>
        <p:spPr>
          <a:xfrm>
            <a:off x="11007567" y="6291072"/>
            <a:ext cx="635488" cy="420624"/>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D">
    <p:bg>
      <p:bgPr>
        <a:solidFill>
          <a:srgbClr val="0B1F5C"/>
        </a:solidFill>
      </p:bgPr>
    </p:bg>
    <p:spTree>
      <p:nvGrpSpPr>
        <p:cNvPr id="1" name=""/>
        <p:cNvGrpSpPr/>
        <p:nvPr/>
      </p:nvGrpSpPr>
      <p:grpSpPr>
        <a:xfrm>
          <a:off x="0" y="0"/>
          <a:ext cx="0" cy="0"/>
          <a:chOff x="0" y="0"/>
          <a:chExt cx="0" cy="0"/>
        </a:xfrm>
      </p:grpSpPr>
      <p:pic>
        <p:nvPicPr>
          <p:cNvPr id="2" name="Image 0" descr="/Users/riyar/Documents/FIRE/course-build/images/brand/fire-logo-white.png">    </p:cNvPr>
          <p:cNvPicPr>
            <a:picLocks noChangeAspect="1"/>
          </p:cNvPicPr>
          <p:nvPr/>
        </p:nvPicPr>
        <p:blipFill>
          <a:blip r:embed="rId1"/>
          <a:stretch>
            <a:fillRect/>
          </a:stretch>
        </p:blipFill>
        <p:spPr>
          <a:xfrm>
            <a:off x="548640" y="457200"/>
            <a:ext cx="967047" cy="640080"/>
          </a:xfrm>
          <a:prstGeom prst="rect">
            <a:avLst/>
          </a:prstGeom>
        </p:spPr>
      </p:pic>
      <p:sp>
        <p:nvSpPr>
          <p:cNvPr id="3" name="Shape 0"/>
          <p:cNvSpPr/>
          <p:nvPr/>
        </p:nvSpPr>
        <p:spPr>
          <a:xfrm>
            <a:off x="0" y="6291072"/>
            <a:ext cx="12191695" cy="566928"/>
          </a:xfrm>
          <a:prstGeom prst="rect">
            <a:avLst/>
          </a:prstGeom>
          <a:solidFill>
            <a:srgbClr val="FFFFFF"/>
          </a:solidFill>
          <a:ln/>
        </p:spPr>
      </p:sp>
      <p:pic>
        <p:nvPicPr>
          <p:cNvPr id="4" name="Image 1" descr="/Users/riyar/Documents/FIRE/course-build/images/brand/eu-co-funded-en.jpg">    </p:cNvPr>
          <p:cNvPicPr>
            <a:picLocks noChangeAspect="1"/>
          </p:cNvPicPr>
          <p:nvPr/>
        </p:nvPicPr>
        <p:blipFill>
          <a:blip r:embed="rId2"/>
          <a:stretch>
            <a:fillRect/>
          </a:stretch>
        </p:blipFill>
        <p:spPr>
          <a:xfrm>
            <a:off x="548640" y="6373368"/>
            <a:ext cx="1828800" cy="384048"/>
          </a:xfrm>
          <a:prstGeom prst="rect">
            <a:avLst/>
          </a:prstGeom>
        </p:spPr>
      </p:pic>
      <p:sp>
        <p:nvSpPr>
          <p:cNvPr id="5" name="Text 1"/>
          <p:cNvSpPr/>
          <p:nvPr/>
        </p:nvSpPr>
        <p:spPr>
          <a:xfrm>
            <a:off x="2560320" y="6309360"/>
            <a:ext cx="9082735" cy="512064"/>
          </a:xfrm>
          <a:prstGeom prst="rect">
            <a:avLst/>
          </a:prstGeom>
          <a:noFill/>
          <a:ln/>
        </p:spPr>
        <p:txBody>
          <a:bodyPr wrap="square" lIns="0" tIns="0" rIns="0" bIns="0" rtlCol="0" anchor="ctr"/>
          <a:lstStyle/>
          <a:p>
            <a:pPr indent="0" marL="0">
              <a:buNone/>
            </a:pPr>
            <a:r>
              <a:rPr lang="en-US" sz="700" dirty="0">
                <a:solidFill>
                  <a:srgbClr val="4A5568"/>
                </a:solidFill>
                <a:latin typeface="Calibri" pitchFamily="34" charset="0"/>
                <a:ea typeface="Calibri" pitchFamily="34" charset="-122"/>
                <a:cs typeface="Calibri" pitchFamily="34" charset="-120"/>
              </a:rPr>
              <a:t>Funded by the European Union. Views and opinions expressed are however those of the author(s) only and do not necessarily reflect those of the European Union or the Italian National Agency Erasmus+ INDIRE. Neither the European Union nor the granting authority can be held responsible for them.  Project 2025-1-IT02-KA210-ADU-000354693</a:t>
            </a:r>
            <a:endParaRPr lang="en-US" sz="7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1371600"/>
            <a:ext cx="7315200" cy="365760"/>
          </a:xfrm>
          <a:prstGeom prst="rect">
            <a:avLst/>
          </a:prstGeom>
          <a:noFill/>
          <a:ln/>
        </p:spPr>
        <p:txBody>
          <a:bodyPr wrap="square" lIns="0" tIns="0" rIns="0" bIns="0" rtlCol="0" anchor="t"/>
          <a:lstStyle/>
          <a:p>
            <a:pPr indent="0" marL="0">
              <a:buNone/>
            </a:pPr>
            <a:r>
              <a:rPr lang="en-US" sz="1400" b="1" spc="400" kern="0" dirty="0">
                <a:solidFill>
                  <a:srgbClr val="C1FF72"/>
                </a:solidFill>
                <a:latin typeface="Poppins" pitchFamily="34" charset="0"/>
                <a:ea typeface="Poppins" pitchFamily="34" charset="-122"/>
                <a:cs typeface="Poppins" pitchFamily="34" charset="-120"/>
              </a:rPr>
              <a:t>QUIZ</a:t>
            </a:r>
            <a:endParaRPr lang="en-US" sz="1400" dirty="0"/>
          </a:p>
        </p:txBody>
      </p:sp>
      <p:sp>
        <p:nvSpPr>
          <p:cNvPr id="3" name="Text 1"/>
          <p:cNvSpPr txBox="1"/>
          <p:nvPr/>
        </p:nvSpPr>
        <p:spPr>
          <a:xfrm>
            <a:off x="548640" y="1828800"/>
            <a:ext cx="10058400" cy="822960"/>
          </a:xfrm>
          <a:prstGeom prst="rect">
            <a:avLst/>
          </a:prstGeom>
          <a:noFill/>
          <a:ln/>
        </p:spPr>
        <p:txBody>
          <a:bodyPr wrap="square" lIns="0" tIns="0" rIns="0" bIns="0" rtlCol="0" anchor="t"/>
          <a:lstStyle/>
          <a:p>
            <a:pPr indent="0" marL="0">
              <a:buNone/>
            </a:pPr>
            <a:r>
              <a:rPr lang="en-US" sz="3400" b="1" dirty="0">
                <a:solidFill>
                  <a:srgbClr val="FFFFFF"/>
                </a:solidFill>
                <a:latin typeface="Poppins" pitchFamily="34" charset="0"/>
                <a:ea typeface="Poppins" pitchFamily="34" charset="-122"/>
                <a:cs typeface="Poppins" pitchFamily="34" charset="-120"/>
              </a:rPr>
              <a:t>Check your understanding: L1.1</a:t>
            </a:r>
            <a:endParaRPr lang="en-US" sz="3400" dirty="0"/>
          </a:p>
        </p:txBody>
      </p:sp>
      <p:sp>
        <p:nvSpPr>
          <p:cNvPr id="4" name="Text 2"/>
          <p:cNvSpPr txBox="1"/>
          <p:nvPr/>
        </p:nvSpPr>
        <p:spPr>
          <a:xfrm>
            <a:off x="548640" y="2697480"/>
            <a:ext cx="10058400" cy="822960"/>
          </a:xfrm>
          <a:prstGeom prst="rect">
            <a:avLst/>
          </a:prstGeom>
          <a:noFill/>
          <a:ln/>
        </p:spPr>
        <p:txBody>
          <a:bodyPr wrap="square" lIns="0" tIns="0" rIns="0" bIns="0" rtlCol="0" anchor="t"/>
          <a:lstStyle/>
          <a:p>
            <a:pPr indent="0" marL="0">
              <a:buNone/>
            </a:pPr>
            <a:r>
              <a:rPr lang="en-US" sz="2000" dirty="0">
                <a:solidFill>
                  <a:srgbClr val="C9D6FF"/>
                </a:solidFill>
                <a:latin typeface="Calibri" pitchFamily="34" charset="0"/>
                <a:ea typeface="Calibri" pitchFamily="34" charset="-122"/>
                <a:cs typeface="Calibri" pitchFamily="34" charset="-120"/>
              </a:rPr>
              <a:t>What is economic abuse?</a:t>
            </a:r>
            <a:endParaRPr lang="en-US" sz="2000" dirty="0"/>
          </a:p>
        </p:txBody>
      </p:sp>
      <p:sp>
        <p:nvSpPr>
          <p:cNvPr id="5" name="Text 3"/>
          <p:cNvSpPr txBox="1"/>
          <p:nvPr/>
        </p:nvSpPr>
        <p:spPr>
          <a:xfrm>
            <a:off x="548640" y="3840480"/>
            <a:ext cx="10058400" cy="457200"/>
          </a:xfrm>
          <a:prstGeom prst="rect">
            <a:avLst/>
          </a:prstGeom>
          <a:noFill/>
          <a:ln/>
        </p:spPr>
        <p:txBody>
          <a:bodyPr wrap="square" lIns="0" tIns="0" rIns="0" bIns="0" rtlCol="0" anchor="t"/>
          <a:lstStyle/>
          <a:p>
            <a:pPr indent="0" marL="0">
              <a:buNone/>
            </a:pPr>
            <a:r>
              <a:rPr lang="en-US" sz="1600" dirty="0">
                <a:solidFill>
                  <a:srgbClr val="FFFFFF"/>
                </a:solidFill>
                <a:latin typeface="Calibri" pitchFamily="34" charset="0"/>
                <a:ea typeface="Calibri" pitchFamily="34" charset="-122"/>
                <a:cs typeface="Calibri" pitchFamily="34" charset="-120"/>
              </a:rPr>
              <a:t>5 questions · multiple choice · 70% to pass · unlimited retakes</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QUESTION 1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What is the main sign of economic abuse?</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 family has little money</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One person uses money to control another</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 couple argues about bills</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Someone forgets to pay a bill</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QUESTION 2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Economic abuse is one part of which wider pattern?</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Financial planning</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Coercive control</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Shared budgeting</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Bad luck</a:t>
            </a:r>
            <a:endParaRPr lang="en-US"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QUESTION 3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Which is an example of work or study sabotage?</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Sharing a budget</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Stopping her from going to a job interview</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Paying the rent</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Opening a savings account</a:t>
            </a:r>
            <a:endParaRPr lang="en-US"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QUESTION 4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Which EU law names economic violence as a form of domestic violence?</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Directive (EU) 2024/1385</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The EU Consumer Credit Directive</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The General Data Protection Regulation</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No EU law mentions it</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QUESTION 5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Why does economic abuse often stay hidden?</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It is very rare</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It looks ordinary and leaves no visible marks</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It only happens to rich families</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It always ends quickly</a:t>
            </a: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548640" y="411480"/>
            <a:ext cx="11094415" cy="640080"/>
          </a:xfrm>
          <a:prstGeom prst="rect">
            <a:avLst/>
          </a:prstGeom>
          <a:noFill/>
          <a:ln/>
        </p:spPr>
        <p:txBody>
          <a:bodyPr wrap="square" lIns="0" tIns="0" rIns="0" bIns="0" rtlCol="0" anchor="t"/>
          <a:lstStyle/>
          <a:p>
            <a:pPr indent="0" marL="0">
              <a:buNone/>
            </a:pPr>
            <a:r>
              <a:rPr lang="en-US" sz="2600" b="1" dirty="0">
                <a:solidFill>
                  <a:srgbClr val="00309A"/>
                </a:solidFill>
                <a:latin typeface="Poppins" pitchFamily="34" charset="0"/>
                <a:ea typeface="Poppins" pitchFamily="34" charset="-122"/>
                <a:cs typeface="Poppins" pitchFamily="34" charset="-120"/>
              </a:rPr>
              <a:t>Answers — L1.1</a:t>
            </a:r>
            <a:endParaRPr lang="en-US" sz="26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548640" y="1188720"/>
          <a:ext cx="11094415" cy="914400"/>
        </p:xfrm>
        <a:graphic>
          <a:graphicData uri="http://schemas.openxmlformats.org/drawingml/2006/table">
            <a:tbl>
              <a:tblPr/>
              <a:tblGrid>
                <a:gridCol w="457200"/>
                <a:gridCol w="4206240"/>
                <a:gridCol w="6430975"/>
              </a:tblGrid>
              <a:tr h="0">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Answer</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Why</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1</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One person uses money to control another</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The key is control, not hardship.</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2</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Coercive control</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Economic abuse is one of the strongest tools of coercive control.</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3</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Stopping her from going to a job interview</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Stopping her from working removes her way to independence.</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4</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A — Directive (EU) 2024/1385</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Directive (EU) 2024/1385 covers violence against women and domestic violence, including economic violence.</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5</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It looks ordinary and leaves no visible marks</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It can look like normal life, it brings shame, and its signs are in papers, not on the body.</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548640" y="1371600"/>
            <a:ext cx="7315200" cy="365760"/>
          </a:xfrm>
          <a:prstGeom prst="rect">
            <a:avLst/>
          </a:prstGeom>
          <a:noFill/>
          <a:ln/>
        </p:spPr>
        <p:txBody>
          <a:bodyPr wrap="square" lIns="0" tIns="0" rIns="0" bIns="0" rtlCol="0" anchor="t"/>
          <a:lstStyle/>
          <a:p>
            <a:pPr indent="0" marL="0">
              <a:buNone/>
            </a:pPr>
            <a:r>
              <a:rPr lang="en-US" sz="1400" b="1" spc="400" kern="0" dirty="0">
                <a:solidFill>
                  <a:srgbClr val="C1FF72"/>
                </a:solidFill>
                <a:latin typeface="Poppins" pitchFamily="34" charset="0"/>
                <a:ea typeface="Poppins" pitchFamily="34" charset="-122"/>
                <a:cs typeface="Poppins" pitchFamily="34" charset="-120"/>
              </a:rPr>
              <a:t>QUIZ</a:t>
            </a:r>
            <a:endParaRPr lang="en-US" sz="1400" dirty="0"/>
          </a:p>
        </p:txBody>
      </p:sp>
      <p:sp>
        <p:nvSpPr>
          <p:cNvPr id="3" name="Text 1"/>
          <p:cNvSpPr txBox="1"/>
          <p:nvPr/>
        </p:nvSpPr>
        <p:spPr>
          <a:xfrm>
            <a:off x="548640" y="1828800"/>
            <a:ext cx="10058400" cy="822960"/>
          </a:xfrm>
          <a:prstGeom prst="rect">
            <a:avLst/>
          </a:prstGeom>
          <a:noFill/>
          <a:ln/>
        </p:spPr>
        <p:txBody>
          <a:bodyPr wrap="square" lIns="0" tIns="0" rIns="0" bIns="0" rtlCol="0" anchor="t"/>
          <a:lstStyle/>
          <a:p>
            <a:pPr indent="0" marL="0">
              <a:buNone/>
            </a:pPr>
            <a:r>
              <a:rPr lang="en-US" sz="3400" b="1" dirty="0">
                <a:solidFill>
                  <a:srgbClr val="FFFFFF"/>
                </a:solidFill>
                <a:latin typeface="Poppins" pitchFamily="34" charset="0"/>
                <a:ea typeface="Poppins" pitchFamily="34" charset="-122"/>
                <a:cs typeface="Poppins" pitchFamily="34" charset="-120"/>
              </a:rPr>
              <a:t>Check your understanding: L1.2</a:t>
            </a:r>
            <a:endParaRPr lang="en-US" sz="3400" dirty="0"/>
          </a:p>
        </p:txBody>
      </p:sp>
      <p:sp>
        <p:nvSpPr>
          <p:cNvPr id="4" name="Text 2"/>
          <p:cNvSpPr txBox="1"/>
          <p:nvPr/>
        </p:nvSpPr>
        <p:spPr>
          <a:xfrm>
            <a:off x="548640" y="2697480"/>
            <a:ext cx="10058400" cy="822960"/>
          </a:xfrm>
          <a:prstGeom prst="rect">
            <a:avLst/>
          </a:prstGeom>
          <a:noFill/>
          <a:ln/>
        </p:spPr>
        <p:txBody>
          <a:bodyPr wrap="square" lIns="0" tIns="0" rIns="0" bIns="0" rtlCol="0" anchor="t"/>
          <a:lstStyle/>
          <a:p>
            <a:pPr indent="0" marL="0">
              <a:buNone/>
            </a:pPr>
            <a:r>
              <a:rPr lang="en-US" sz="2000" dirty="0">
                <a:solidFill>
                  <a:srgbClr val="C9D6FF"/>
                </a:solidFill>
                <a:latin typeface="Calibri" pitchFamily="34" charset="0"/>
                <a:ea typeface="Calibri" pitchFamily="34" charset="-122"/>
                <a:cs typeface="Calibri" pitchFamily="34" charset="-120"/>
              </a:rPr>
              <a:t>The tactics abusers use</a:t>
            </a:r>
            <a:endParaRPr lang="en-US" sz="2000" dirty="0"/>
          </a:p>
        </p:txBody>
      </p:sp>
      <p:sp>
        <p:nvSpPr>
          <p:cNvPr id="5" name="Text 3"/>
          <p:cNvSpPr txBox="1"/>
          <p:nvPr/>
        </p:nvSpPr>
        <p:spPr>
          <a:xfrm>
            <a:off x="548640" y="3840480"/>
            <a:ext cx="10058400" cy="457200"/>
          </a:xfrm>
          <a:prstGeom prst="rect">
            <a:avLst/>
          </a:prstGeom>
          <a:noFill/>
          <a:ln/>
        </p:spPr>
        <p:txBody>
          <a:bodyPr wrap="square" lIns="0" tIns="0" rIns="0" bIns="0" rtlCol="0" anchor="t"/>
          <a:lstStyle/>
          <a:p>
            <a:pPr indent="0" marL="0">
              <a:buNone/>
            </a:pPr>
            <a:r>
              <a:rPr lang="en-US" sz="1600" dirty="0">
                <a:solidFill>
                  <a:srgbClr val="FFFFFF"/>
                </a:solidFill>
                <a:latin typeface="Calibri" pitchFamily="34" charset="0"/>
                <a:ea typeface="Calibri" pitchFamily="34" charset="-122"/>
                <a:cs typeface="Calibri" pitchFamily="34" charset="-120"/>
              </a:rPr>
              <a:t>5 questions · multiple choice · 70% to pass · unlimited retakes</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QUESTION 1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Which is a tactic of economic control?</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Making money decisions together</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Demanding a receipt for every purchase</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Opening a joint savings plan</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Sharing passwords by choice</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QUESTION 2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What is coerced debt?</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Any loan a couple takes</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 mortgage on a house</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Debt she was forced or tricked into, or taken without her consent</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 bill paid late</a:t>
            </a:r>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QUESTION 3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Why do abusers often attack a woman's job or studies?</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To help her rest</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Her own income is a way out of the abuse</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To save on transport</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Because work is unsafe</a:t>
            </a:r>
            <a:endParaRPr lang="en-US"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QUESTION 4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Which is an example of digital economic abuse?</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Using a banking app</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Controlling her passwords and alerts</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Paying a bill online</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Setting a savings reminder</a:t>
            </a: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QUESTION 5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Can economic abuse continue after separation?</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No, it always ends</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Yes, through debt, children's costs and the courts</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Only if they live together</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Only in some countries</a:t>
            </a:r>
            <a:endParaRPr lang="en-US" sz="1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548640" y="411480"/>
            <a:ext cx="11094415" cy="640080"/>
          </a:xfrm>
          <a:prstGeom prst="rect">
            <a:avLst/>
          </a:prstGeom>
          <a:noFill/>
          <a:ln/>
        </p:spPr>
        <p:txBody>
          <a:bodyPr wrap="square" lIns="0" tIns="0" rIns="0" bIns="0" rtlCol="0" anchor="t"/>
          <a:lstStyle/>
          <a:p>
            <a:pPr indent="0" marL="0">
              <a:buNone/>
            </a:pPr>
            <a:r>
              <a:rPr lang="en-US" sz="2600" b="1" dirty="0">
                <a:solidFill>
                  <a:srgbClr val="00309A"/>
                </a:solidFill>
                <a:latin typeface="Poppins" pitchFamily="34" charset="0"/>
                <a:ea typeface="Poppins" pitchFamily="34" charset="-122"/>
                <a:cs typeface="Poppins" pitchFamily="34" charset="-120"/>
              </a:rPr>
              <a:t>Answers — L1.2</a:t>
            </a:r>
            <a:endParaRPr lang="en-US" sz="260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548640" y="1188720"/>
          <a:ext cx="11094415" cy="914400"/>
        </p:xfrm>
        <a:graphic>
          <a:graphicData uri="http://schemas.openxmlformats.org/drawingml/2006/table">
            <a:tbl>
              <a:tblPr/>
              <a:tblGrid>
                <a:gridCol w="457200"/>
                <a:gridCol w="4206240"/>
                <a:gridCol w="6430975"/>
              </a:tblGrid>
              <a:tr h="0">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Answer</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Why</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1</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Demanding a receipt for every purchase</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Checking every purchase is monitoring. It keeps a person dependent and afraid.</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2</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C — Debt she was forced or tricked into, or taken without her consent</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Coerced debt is put in her name through pressure, deception or without her consent.</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3</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Her own income is a way out of the abuse</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An income of her own is the clearest route to independence.</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4</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Controlling her passwords and alerts</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Controlling passwords and alerts turns banking tools into a way to watch and control.</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5</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Yes, through debt, children's costs and the courts</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It can carry on through settlements, shared debt, maintenance and court cases.</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548640" y="1371600"/>
            <a:ext cx="7315200" cy="365760"/>
          </a:xfrm>
          <a:prstGeom prst="rect">
            <a:avLst/>
          </a:prstGeom>
          <a:noFill/>
          <a:ln/>
        </p:spPr>
        <p:txBody>
          <a:bodyPr wrap="square" lIns="0" tIns="0" rIns="0" bIns="0" rtlCol="0" anchor="t"/>
          <a:lstStyle/>
          <a:p>
            <a:pPr indent="0" marL="0">
              <a:buNone/>
            </a:pPr>
            <a:r>
              <a:rPr lang="en-US" sz="1400" b="1" spc="400" kern="0" dirty="0">
                <a:solidFill>
                  <a:srgbClr val="C1FF72"/>
                </a:solidFill>
                <a:latin typeface="Poppins" pitchFamily="34" charset="0"/>
                <a:ea typeface="Poppins" pitchFamily="34" charset="-122"/>
                <a:cs typeface="Poppins" pitchFamily="34" charset="-120"/>
              </a:rPr>
              <a:t>QUIZ</a:t>
            </a:r>
            <a:endParaRPr lang="en-US" sz="1400" dirty="0"/>
          </a:p>
        </p:txBody>
      </p:sp>
      <p:sp>
        <p:nvSpPr>
          <p:cNvPr id="3" name="Text 1"/>
          <p:cNvSpPr txBox="1"/>
          <p:nvPr/>
        </p:nvSpPr>
        <p:spPr>
          <a:xfrm>
            <a:off x="548640" y="1828800"/>
            <a:ext cx="10058400" cy="822960"/>
          </a:xfrm>
          <a:prstGeom prst="rect">
            <a:avLst/>
          </a:prstGeom>
          <a:noFill/>
          <a:ln/>
        </p:spPr>
        <p:txBody>
          <a:bodyPr wrap="square" lIns="0" tIns="0" rIns="0" bIns="0" rtlCol="0" anchor="t"/>
          <a:lstStyle/>
          <a:p>
            <a:pPr indent="0" marL="0">
              <a:buNone/>
            </a:pPr>
            <a:r>
              <a:rPr lang="en-US" sz="3400" b="1" dirty="0">
                <a:solidFill>
                  <a:srgbClr val="FFFFFF"/>
                </a:solidFill>
                <a:latin typeface="Poppins" pitchFamily="34" charset="0"/>
                <a:ea typeface="Poppins" pitchFamily="34" charset="-122"/>
                <a:cs typeface="Poppins" pitchFamily="34" charset="-120"/>
              </a:rPr>
              <a:t>Check your understanding: L1.3</a:t>
            </a:r>
            <a:endParaRPr lang="en-US" sz="3400" dirty="0"/>
          </a:p>
        </p:txBody>
      </p:sp>
      <p:sp>
        <p:nvSpPr>
          <p:cNvPr id="4" name="Text 2"/>
          <p:cNvSpPr txBox="1"/>
          <p:nvPr/>
        </p:nvSpPr>
        <p:spPr>
          <a:xfrm>
            <a:off x="548640" y="2697480"/>
            <a:ext cx="10058400" cy="822960"/>
          </a:xfrm>
          <a:prstGeom prst="rect">
            <a:avLst/>
          </a:prstGeom>
          <a:noFill/>
          <a:ln/>
        </p:spPr>
        <p:txBody>
          <a:bodyPr wrap="square" lIns="0" tIns="0" rIns="0" bIns="0" rtlCol="0" anchor="t"/>
          <a:lstStyle/>
          <a:p>
            <a:pPr indent="0" marL="0">
              <a:buNone/>
            </a:pPr>
            <a:r>
              <a:rPr lang="en-US" sz="2000" dirty="0">
                <a:solidFill>
                  <a:srgbClr val="C9D6FF"/>
                </a:solidFill>
                <a:latin typeface="Calibri" pitchFamily="34" charset="0"/>
                <a:ea typeface="Calibri" pitchFamily="34" charset="-122"/>
                <a:cs typeface="Calibri" pitchFamily="34" charset="-120"/>
              </a:rPr>
              <a:t>Recognising the signs</a:t>
            </a:r>
            <a:endParaRPr lang="en-US" sz="2000" dirty="0"/>
          </a:p>
        </p:txBody>
      </p:sp>
      <p:sp>
        <p:nvSpPr>
          <p:cNvPr id="5" name="Text 3"/>
          <p:cNvSpPr txBox="1"/>
          <p:nvPr/>
        </p:nvSpPr>
        <p:spPr>
          <a:xfrm>
            <a:off x="548640" y="3840480"/>
            <a:ext cx="10058400" cy="457200"/>
          </a:xfrm>
          <a:prstGeom prst="rect">
            <a:avLst/>
          </a:prstGeom>
          <a:noFill/>
          <a:ln/>
        </p:spPr>
        <p:txBody>
          <a:bodyPr wrap="square" lIns="0" tIns="0" rIns="0" bIns="0" rtlCol="0" anchor="t"/>
          <a:lstStyle/>
          <a:p>
            <a:pPr indent="0" marL="0">
              <a:buNone/>
            </a:pPr>
            <a:r>
              <a:rPr lang="en-US" sz="1600" dirty="0">
                <a:solidFill>
                  <a:srgbClr val="FFFFFF"/>
                </a:solidFill>
                <a:latin typeface="Calibri" pitchFamily="34" charset="0"/>
                <a:ea typeface="Calibri" pitchFamily="34" charset="-122"/>
                <a:cs typeface="Calibri" pitchFamily="34" charset="-120"/>
              </a:rPr>
              <a:t>5 questions · multiple choice · 70% to pass · unlimited retakes</a:t>
            </a:r>
            <a:endParaRPr 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QUESTION 1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Does one warning sign prove economic abuse?</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Yes, always</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No, but several together are a strong signal</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Only if it happens once</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Only if there is violence</a:t>
            </a:r>
            <a:endParaRPr lang="en-US" sz="1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QUESTION 2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Which question helps you look at your own situation?</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How much money is there?</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Can I reach and use money without asking permission?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Which bank is cheapest?</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How old is my partner?</a:t>
            </a:r>
            <a:endParaRPr lang="en-US"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QUESTION 3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A friend seems afraid to spend money. What is a good first response?</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Ask many detailed questions</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Tell her to leave now</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Listen, believe her and say free help exists</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Talk to her partner</a:t>
            </a:r>
            <a:endParaRPr lang="en-US" sz="1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QUESTION 4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How does economic abuse usually begin?</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With a big, sudden act</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With a kind-sounding offer to 'take care of' the money</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With a court case</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With a new job</a:t>
            </a:r>
            <a:endParaRPr lang="en-US" sz="1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QUESTION 5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What was the first warning sign in Giulia's story?</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 supplier called about a bill</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Paolo offered to 'handle the boring side' of money</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She opened her business</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She asked for a loan</a:t>
            </a:r>
            <a:endParaRPr lang="en-US" sz="1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548640" y="411480"/>
            <a:ext cx="11094415" cy="640080"/>
          </a:xfrm>
          <a:prstGeom prst="rect">
            <a:avLst/>
          </a:prstGeom>
          <a:noFill/>
          <a:ln/>
        </p:spPr>
        <p:txBody>
          <a:bodyPr wrap="square" lIns="0" tIns="0" rIns="0" bIns="0" rtlCol="0" anchor="t"/>
          <a:lstStyle/>
          <a:p>
            <a:pPr indent="0" marL="0">
              <a:buNone/>
            </a:pPr>
            <a:r>
              <a:rPr lang="en-US" sz="2600" b="1" dirty="0">
                <a:solidFill>
                  <a:srgbClr val="00309A"/>
                </a:solidFill>
                <a:latin typeface="Poppins" pitchFamily="34" charset="0"/>
                <a:ea typeface="Poppins" pitchFamily="34" charset="-122"/>
                <a:cs typeface="Poppins" pitchFamily="34" charset="-120"/>
              </a:rPr>
              <a:t>Answers — L1.3</a:t>
            </a:r>
            <a:endParaRPr lang="en-US" sz="2600" dirty="0"/>
          </a:p>
        </p:txBody>
      </p:sp>
      <p:graphicFrame>
        <p:nvGraphicFramePr>
          <p:cNvPr id="22" name="Table 0"/>
          <p:cNvGraphicFramePr>
            <a:graphicFrameLocks noGrp="1"/>
          </p:cNvGraphicFramePr>
          <p:nvPr>
            <p:extLst>
              <p:ext uri="{D42A27DB-BD31-4B8C-83A1-F6EECF244321}">
                <p14:modId xmlns:p14="http://schemas.microsoft.com/office/powerpoint/2010/main" val="1579011935"/>
              </p:ext>
            </p:extLst>
          </p:nvPr>
        </p:nvGraphicFramePr>
        <p:xfrm>
          <a:off x="548640" y="1188720"/>
          <a:ext cx="11094415" cy="914400"/>
        </p:xfrm>
        <a:graphic>
          <a:graphicData uri="http://schemas.openxmlformats.org/drawingml/2006/table">
            <a:tbl>
              <a:tblPr/>
              <a:tblGrid>
                <a:gridCol w="457200"/>
                <a:gridCol w="4206240"/>
                <a:gridCol w="6430975"/>
              </a:tblGrid>
              <a:tr h="0">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Answer</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Why</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1</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No, but several together are a strong signal</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One sign alone is not proof. Several signs together are a strong signal.</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2</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Can I reach and use money without asking permission?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Access is the key: can you reach, use and know about money freely?</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3</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C — Listen, believe her and say free help exists</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Do not push. Believe her, and let her know help exists when she is ready.</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4</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With a kind-sounding offer to 'take care of' the money</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It often starts small and sounds reasonable, then becomes routine.</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5</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Paolo offered to 'handle the boring side' of money</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The offer to 'handle' money was the first step towards losing control of it.</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548640" y="1371600"/>
            <a:ext cx="7315200" cy="365760"/>
          </a:xfrm>
          <a:prstGeom prst="rect">
            <a:avLst/>
          </a:prstGeom>
          <a:noFill/>
          <a:ln/>
        </p:spPr>
        <p:txBody>
          <a:bodyPr wrap="square" lIns="0" tIns="0" rIns="0" bIns="0" rtlCol="0" anchor="t"/>
          <a:lstStyle/>
          <a:p>
            <a:pPr indent="0" marL="0">
              <a:buNone/>
            </a:pPr>
            <a:r>
              <a:rPr lang="en-US" sz="1400" b="1" spc="400" kern="0" dirty="0">
                <a:solidFill>
                  <a:srgbClr val="C1FF72"/>
                </a:solidFill>
                <a:latin typeface="Poppins" pitchFamily="34" charset="0"/>
                <a:ea typeface="Poppins" pitchFamily="34" charset="-122"/>
                <a:cs typeface="Poppins" pitchFamily="34" charset="-120"/>
              </a:rPr>
              <a:t>QUIZ</a:t>
            </a:r>
            <a:endParaRPr lang="en-US" sz="1400" dirty="0"/>
          </a:p>
        </p:txBody>
      </p:sp>
      <p:sp>
        <p:nvSpPr>
          <p:cNvPr id="3" name="Text 1"/>
          <p:cNvSpPr txBox="1"/>
          <p:nvPr/>
        </p:nvSpPr>
        <p:spPr>
          <a:xfrm>
            <a:off x="548640" y="1828800"/>
            <a:ext cx="10058400" cy="822960"/>
          </a:xfrm>
          <a:prstGeom prst="rect">
            <a:avLst/>
          </a:prstGeom>
          <a:noFill/>
          <a:ln/>
        </p:spPr>
        <p:txBody>
          <a:bodyPr wrap="square" lIns="0" tIns="0" rIns="0" bIns="0" rtlCol="0" anchor="t"/>
          <a:lstStyle/>
          <a:p>
            <a:pPr indent="0" marL="0">
              <a:buNone/>
            </a:pPr>
            <a:r>
              <a:rPr lang="en-US" sz="3400" b="1" dirty="0">
                <a:solidFill>
                  <a:srgbClr val="FFFFFF"/>
                </a:solidFill>
                <a:latin typeface="Poppins" pitchFamily="34" charset="0"/>
                <a:ea typeface="Poppins" pitchFamily="34" charset="-122"/>
                <a:cs typeface="Poppins" pitchFamily="34" charset="-120"/>
              </a:rPr>
              <a:t>Check your understanding: L1.4</a:t>
            </a:r>
            <a:endParaRPr lang="en-US" sz="3400" dirty="0"/>
          </a:p>
        </p:txBody>
      </p:sp>
      <p:sp>
        <p:nvSpPr>
          <p:cNvPr id="4" name="Text 2"/>
          <p:cNvSpPr txBox="1"/>
          <p:nvPr/>
        </p:nvSpPr>
        <p:spPr>
          <a:xfrm>
            <a:off x="548640" y="2697480"/>
            <a:ext cx="10058400" cy="822960"/>
          </a:xfrm>
          <a:prstGeom prst="rect">
            <a:avLst/>
          </a:prstGeom>
          <a:noFill/>
          <a:ln/>
        </p:spPr>
        <p:txBody>
          <a:bodyPr wrap="square" lIns="0" tIns="0" rIns="0" bIns="0" rtlCol="0" anchor="t"/>
          <a:lstStyle/>
          <a:p>
            <a:pPr indent="0" marL="0">
              <a:buNone/>
            </a:pPr>
            <a:r>
              <a:rPr lang="en-US" sz="2000" dirty="0">
                <a:solidFill>
                  <a:srgbClr val="C9D6FF"/>
                </a:solidFill>
                <a:latin typeface="Calibri" pitchFamily="34" charset="0"/>
                <a:ea typeface="Calibri" pitchFamily="34" charset="-122"/>
                <a:cs typeface="Calibri" pitchFamily="34" charset="-120"/>
              </a:rPr>
              <a:t>Impact and who is at risk</a:t>
            </a:r>
            <a:endParaRPr lang="en-US" sz="2000" dirty="0"/>
          </a:p>
        </p:txBody>
      </p:sp>
      <p:sp>
        <p:nvSpPr>
          <p:cNvPr id="5" name="Text 3"/>
          <p:cNvSpPr txBox="1"/>
          <p:nvPr/>
        </p:nvSpPr>
        <p:spPr>
          <a:xfrm>
            <a:off x="548640" y="3840480"/>
            <a:ext cx="10058400" cy="457200"/>
          </a:xfrm>
          <a:prstGeom prst="rect">
            <a:avLst/>
          </a:prstGeom>
          <a:noFill/>
          <a:ln/>
        </p:spPr>
        <p:txBody>
          <a:bodyPr wrap="square" lIns="0" tIns="0" rIns="0" bIns="0" rtlCol="0" anchor="t"/>
          <a:lstStyle/>
          <a:p>
            <a:pPr indent="0" marL="0">
              <a:buNone/>
            </a:pPr>
            <a:r>
              <a:rPr lang="en-US" sz="1600" dirty="0">
                <a:solidFill>
                  <a:srgbClr val="FFFFFF"/>
                </a:solidFill>
                <a:latin typeface="Calibri" pitchFamily="34" charset="0"/>
                <a:ea typeface="Calibri" pitchFamily="34" charset="-122"/>
                <a:cs typeface="Calibri" pitchFamily="34" charset="-120"/>
              </a:rPr>
              <a:t>5 questions · multiple choice · 70% to pass · unlimited retakes</a:t>
            </a:r>
            <a:endParaRPr lang="en-US" sz="1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QUESTION 1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Which area of life can economic abuse harm?</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Only money</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Money, mental health, safety and children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Only work</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Only housing</a:t>
            </a:r>
            <a:endParaRPr lang="en-US" sz="1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QUESTION 2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Why does economic abuse make leaving so hard?</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Leaving is free</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It removes the money and contacts needed to leave</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Women do not want to leave</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Shelters do not exist</a:t>
            </a:r>
            <a:endParaRPr lang="en-US" sz="1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QUESTION 3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Why can migrant women face a higher risk?</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They are bad with money</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Residence status and language barriers can be used to control them</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They earn more</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They have no family</a:t>
            </a:r>
            <a:endParaRPr lang="en-US" sz="1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QUESTION 4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In Aisha's story, which was a warning signal?</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She learned German</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Karim kept her ID documents</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She found a job</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She moved to a new flat</a:t>
            </a:r>
            <a:endParaRPr lang="en-US" sz="1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QUESTION 5 OF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'She just needs to budget better.' What is the fact?</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Budgeting solves abuse</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The problem is control by another person, not her skills</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Only rich women are abused</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It is her fault</a:t>
            </a:r>
            <a:endParaRPr lang="en-US" sz="1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548640" y="411480"/>
            <a:ext cx="11094415" cy="640080"/>
          </a:xfrm>
          <a:prstGeom prst="rect">
            <a:avLst/>
          </a:prstGeom>
          <a:noFill/>
          <a:ln/>
        </p:spPr>
        <p:txBody>
          <a:bodyPr wrap="square" lIns="0" tIns="0" rIns="0" bIns="0" rtlCol="0" anchor="t"/>
          <a:lstStyle/>
          <a:p>
            <a:pPr indent="0" marL="0">
              <a:buNone/>
            </a:pPr>
            <a:r>
              <a:rPr lang="en-US" sz="2600" b="1" dirty="0">
                <a:solidFill>
                  <a:srgbClr val="00309A"/>
                </a:solidFill>
                <a:latin typeface="Poppins" pitchFamily="34" charset="0"/>
                <a:ea typeface="Poppins" pitchFamily="34" charset="-122"/>
                <a:cs typeface="Poppins" pitchFamily="34" charset="-120"/>
              </a:rPr>
              <a:t>Answers — L1.4</a:t>
            </a:r>
            <a:endParaRPr lang="en-US" sz="2600" dirty="0"/>
          </a:p>
        </p:txBody>
      </p:sp>
      <p:graphicFrame>
        <p:nvGraphicFramePr>
          <p:cNvPr id="29" name="Table 0"/>
          <p:cNvGraphicFramePr>
            <a:graphicFrameLocks noGrp="1"/>
          </p:cNvGraphicFramePr>
          <p:nvPr>
            <p:extLst>
              <p:ext uri="{D42A27DB-BD31-4B8C-83A1-F6EECF244321}">
                <p14:modId xmlns:p14="http://schemas.microsoft.com/office/powerpoint/2010/main" val="1579011935"/>
              </p:ext>
            </p:extLst>
          </p:nvPr>
        </p:nvGraphicFramePr>
        <p:xfrm>
          <a:off x="548640" y="1188720"/>
          <a:ext cx="11094415" cy="914400"/>
        </p:xfrm>
        <a:graphic>
          <a:graphicData uri="http://schemas.openxmlformats.org/drawingml/2006/table">
            <a:tbl>
              <a:tblPr/>
              <a:tblGrid>
                <a:gridCol w="457200"/>
                <a:gridCol w="4206240"/>
                <a:gridCol w="6430975"/>
              </a:tblGrid>
              <a:tr h="0">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Answer</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Why</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1</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Money, mental health, safety and children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The harm spreads from money into health, safety, housing and the next generation.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2</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It removes the money and contacts needed to leave</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Leaving costs money, and economic abuse removes exactly those resources.</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3</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Residence status and language barriers can be used to control them</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Insecure status, language barriers and unfamiliar systems can be used as threats.</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4</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Karim kept her ID documents</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Keeping someone's documents is a form of control and abuse.</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5</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The problem is control by another person, not her skills</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Economic abuse is about one person controlling another, not about money skills.</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548640" y="1371600"/>
            <a:ext cx="7315200" cy="365760"/>
          </a:xfrm>
          <a:prstGeom prst="rect">
            <a:avLst/>
          </a:prstGeom>
          <a:noFill/>
          <a:ln/>
        </p:spPr>
        <p:txBody>
          <a:bodyPr wrap="square" lIns="0" tIns="0" rIns="0" bIns="0" rtlCol="0" anchor="t"/>
          <a:lstStyle/>
          <a:p>
            <a:pPr indent="0" marL="0">
              <a:buNone/>
            </a:pPr>
            <a:r>
              <a:rPr lang="en-US" sz="1400" b="1" spc="400" kern="0" dirty="0">
                <a:solidFill>
                  <a:srgbClr val="C1FF72"/>
                </a:solidFill>
                <a:latin typeface="Poppins" pitchFamily="34" charset="0"/>
                <a:ea typeface="Poppins" pitchFamily="34" charset="-122"/>
                <a:cs typeface="Poppins" pitchFamily="34" charset="-120"/>
              </a:rPr>
              <a:t>QUIZ</a:t>
            </a:r>
            <a:endParaRPr lang="en-US" sz="1400" dirty="0"/>
          </a:p>
        </p:txBody>
      </p:sp>
      <p:sp>
        <p:nvSpPr>
          <p:cNvPr id="3" name="Text 1"/>
          <p:cNvSpPr txBox="1"/>
          <p:nvPr/>
        </p:nvSpPr>
        <p:spPr>
          <a:xfrm>
            <a:off x="548640" y="1828800"/>
            <a:ext cx="10058400" cy="822960"/>
          </a:xfrm>
          <a:prstGeom prst="rect">
            <a:avLst/>
          </a:prstGeom>
          <a:noFill/>
          <a:ln/>
        </p:spPr>
        <p:txBody>
          <a:bodyPr wrap="square" lIns="0" tIns="0" rIns="0" bIns="0" rtlCol="0" anchor="t"/>
          <a:lstStyle/>
          <a:p>
            <a:pPr indent="0" marL="0">
              <a:buNone/>
            </a:pPr>
            <a:r>
              <a:rPr lang="en-US" sz="3400" b="1" dirty="0">
                <a:solidFill>
                  <a:srgbClr val="FFFFFF"/>
                </a:solidFill>
                <a:latin typeface="Poppins" pitchFamily="34" charset="0"/>
                <a:ea typeface="Poppins" pitchFamily="34" charset="-122"/>
                <a:cs typeface="Poppins" pitchFamily="34" charset="-120"/>
              </a:rPr>
              <a:t>Module 1 final quiz</a:t>
            </a:r>
            <a:endParaRPr lang="en-US" sz="3400" dirty="0"/>
          </a:p>
        </p:txBody>
      </p:sp>
      <p:sp>
        <p:nvSpPr>
          <p:cNvPr id="4" name="Text 2"/>
          <p:cNvSpPr txBox="1"/>
          <p:nvPr/>
        </p:nvSpPr>
        <p:spPr>
          <a:xfrm>
            <a:off x="548640" y="2697480"/>
            <a:ext cx="10058400" cy="822960"/>
          </a:xfrm>
          <a:prstGeom prst="rect">
            <a:avLst/>
          </a:prstGeom>
          <a:noFill/>
          <a:ln/>
        </p:spPr>
        <p:txBody>
          <a:bodyPr wrap="square" lIns="0" tIns="0" rIns="0" bIns="0" rtlCol="0" anchor="t"/>
          <a:lstStyle/>
          <a:p>
            <a:pPr indent="0" marL="0">
              <a:buNone/>
            </a:pPr>
            <a:r>
              <a:rPr lang="en-US" sz="2000" dirty="0">
                <a:solidFill>
                  <a:srgbClr val="C9D6FF"/>
                </a:solidFill>
                <a:latin typeface="Calibri" pitchFamily="34" charset="0"/>
                <a:ea typeface="Calibri" pitchFamily="34" charset="-122"/>
                <a:cs typeface="Calibri" pitchFamily="34" charset="-120"/>
              </a:rPr>
              <a:t>Module 1 final quiz</a:t>
            </a:r>
            <a:endParaRPr lang="en-US" sz="2000" dirty="0"/>
          </a:p>
        </p:txBody>
      </p:sp>
      <p:sp>
        <p:nvSpPr>
          <p:cNvPr id="5" name="Text 3"/>
          <p:cNvSpPr txBox="1"/>
          <p:nvPr/>
        </p:nvSpPr>
        <p:spPr>
          <a:xfrm>
            <a:off x="548640" y="3840480"/>
            <a:ext cx="10058400" cy="457200"/>
          </a:xfrm>
          <a:prstGeom prst="rect">
            <a:avLst/>
          </a:prstGeom>
          <a:noFill/>
          <a:ln/>
        </p:spPr>
        <p:txBody>
          <a:bodyPr wrap="square" lIns="0" tIns="0" rIns="0" bIns="0" rtlCol="0" anchor="t"/>
          <a:lstStyle/>
          <a:p>
            <a:pPr indent="0" marL="0">
              <a:buNone/>
            </a:pPr>
            <a:r>
              <a:rPr lang="en-US" sz="1600" dirty="0">
                <a:solidFill>
                  <a:srgbClr val="FFFFFF"/>
                </a:solidFill>
                <a:latin typeface="Calibri" pitchFamily="34" charset="0"/>
                <a:ea typeface="Calibri" pitchFamily="34" charset="-122"/>
                <a:cs typeface="Calibri" pitchFamily="34" charset="-120"/>
              </a:rPr>
              <a:t>10 questions · multiple choice · 70% to pass · unlimited retakes</a:t>
            </a:r>
            <a:endParaRPr lang="en-US" sz="16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QUESTION 1 OF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What is economic abuse?</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Having little money</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Using money and resources to control another person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Arguing about bills</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Saving money for the future</a:t>
            </a:r>
            <a:endParaRPr lang="en-US" sz="18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QUESTION 2 OF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Which are the three main patterns of economic abuse?</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Saving, spending and borrowing</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Control, exploitation and sabotage of work or study</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Rent, food and transport</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Banks, apps and cash</a:t>
            </a:r>
            <a:endParaRPr lang="en-US" sz="18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QUESTION 3 OF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Which EU law names economic violence as a form of domestic violence?</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Directive (EU) 2024/1385</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The EU Consumer Credit Directive</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The General Data Protection Regulation</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No EU law mentions it</a:t>
            </a:r>
            <a:endParaRPr lang="en-US" sz="18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QUESTION 4 OF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A partner keeps all the passwords and alerts for a joint account. What is this?</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Normal budgeting</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Digital economic control</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Good security</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 money disagreement</a:t>
            </a:r>
            <a:endParaRPr lang="en-US" sz="18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QUESTION 5 OF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Why does coerced debt do long-lasting harm?</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It is always small</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The debt and a damaged credit record stay with her</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Banks cancel it quickly</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It only lasts a month</a:t>
            </a:r>
            <a:endParaRPr lang="en-US" sz="18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QUESTION 6 OF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Can economic abuse continue after a relationship ends?</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No, never</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Yes, through debt, shared costs and the courts</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Only if they live together</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Only if there are no children</a:t>
            </a:r>
            <a:endParaRPr lang="en-US" sz="18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QUESTION 7 OF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What are the four stages of escalation?</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Starts small, becomes routine, tightens, traps</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Saves, spends, borrows, repays</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Meets, marries, moves, leaves</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Asks, waits, decides, acts</a:t>
            </a:r>
            <a:endParaRPr lang="en-US" sz="18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QUESTION 8 OF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How should you respond if someone tells you about economic abuse?</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Ask for every detail</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Believe her and share where free help is</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Tell her what to do</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Keep it a secret from her</a:t>
            </a:r>
            <a:endParaRPr lang="en-US" sz="18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QUESTION 9 OF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Which situation can increase the risk of economic abuse?</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Having many friends nearby</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Insecure residence status and language barriers</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Having your own income</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Knowing your rights</a:t>
            </a:r>
            <a:endParaRPr lang="en-US" sz="18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QUESTION 10 OF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'If it were that bad, she would leave.' What is the fact?</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She is happy to stay</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Economic abuse removes the resources that leaving needs</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Leaving costs nothing</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It is her choice alone</a:t>
            </a:r>
            <a:endParaRPr lang="en-US" sz="18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548640" y="411480"/>
            <a:ext cx="11094415" cy="640080"/>
          </a:xfrm>
          <a:prstGeom prst="rect">
            <a:avLst/>
          </a:prstGeom>
          <a:noFill/>
          <a:ln/>
        </p:spPr>
        <p:txBody>
          <a:bodyPr wrap="square" lIns="0" tIns="0" rIns="0" bIns="0" rtlCol="0" anchor="t"/>
          <a:lstStyle/>
          <a:p>
            <a:pPr indent="0" marL="0">
              <a:buNone/>
            </a:pPr>
            <a:r>
              <a:rPr lang="en-US" sz="2600" b="1" dirty="0">
                <a:solidFill>
                  <a:srgbClr val="00309A"/>
                </a:solidFill>
                <a:latin typeface="Poppins" pitchFamily="34" charset="0"/>
                <a:ea typeface="Poppins" pitchFamily="34" charset="-122"/>
                <a:cs typeface="Poppins" pitchFamily="34" charset="-120"/>
              </a:rPr>
              <a:t>Answers — Module 1 final quiz</a:t>
            </a:r>
            <a:endParaRPr lang="en-US" sz="2600" dirty="0"/>
          </a:p>
        </p:txBody>
      </p:sp>
      <p:graphicFrame>
        <p:nvGraphicFramePr>
          <p:cNvPr id="41" name="Table 0"/>
          <p:cNvGraphicFramePr>
            <a:graphicFrameLocks noGrp="1"/>
          </p:cNvGraphicFramePr>
          <p:nvPr>
            <p:extLst>
              <p:ext uri="{D42A27DB-BD31-4B8C-83A1-F6EECF244321}">
                <p14:modId xmlns:p14="http://schemas.microsoft.com/office/powerpoint/2010/main" val="1579011935"/>
              </p:ext>
            </p:extLst>
          </p:nvPr>
        </p:nvGraphicFramePr>
        <p:xfrm>
          <a:off x="548640" y="1188720"/>
          <a:ext cx="11094415" cy="914400"/>
        </p:xfrm>
        <a:graphic>
          <a:graphicData uri="http://schemas.openxmlformats.org/drawingml/2006/table">
            <a:tbl>
              <a:tblPr/>
              <a:tblGrid>
                <a:gridCol w="457200"/>
                <a:gridCol w="4206240"/>
                <a:gridCol w="6430975"/>
              </a:tblGrid>
              <a:tr h="0">
                <a:tc>
                  <a:txBody>
                    <a:bodyPr/>
                    <a:lstStyle/>
                    <a:p>
                      <a:pPr indent="0" marL="0">
                        <a:buNone/>
                      </a:pPr>
                      <a:r>
                        <a:rPr lang="en-US" sz="1100" b="1" dirty="0">
                          <a:solidFill>
                            <a:srgbClr val="FFFFFF"/>
                          </a:solidFill>
                          <a:latin typeface="Poppins" pitchFamily="34" charset="0"/>
                          <a:ea typeface="Poppins" pitchFamily="34" charset="-122"/>
                          <a:cs typeface="Poppins" pitchFamily="34" charset="-120"/>
                        </a:rPr>
                        <a:t>#</a:t>
                      </a:r>
                      <a:endParaRPr lang="en-US" sz="11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100" b="1" dirty="0">
                          <a:solidFill>
                            <a:srgbClr val="FFFFFF"/>
                          </a:solidFill>
                          <a:latin typeface="Poppins" pitchFamily="34" charset="0"/>
                          <a:ea typeface="Poppins" pitchFamily="34" charset="-122"/>
                          <a:cs typeface="Poppins" pitchFamily="34" charset="-120"/>
                        </a:rPr>
                        <a:t>Answer</a:t>
                      </a:r>
                      <a:endParaRPr lang="en-US" sz="11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100" b="1" dirty="0">
                          <a:solidFill>
                            <a:srgbClr val="FFFFFF"/>
                          </a:solidFill>
                          <a:latin typeface="Poppins" pitchFamily="34" charset="0"/>
                          <a:ea typeface="Poppins" pitchFamily="34" charset="-122"/>
                          <a:cs typeface="Poppins" pitchFamily="34" charset="-120"/>
                        </a:rPr>
                        <a:t>Why</a:t>
                      </a:r>
                      <a:endParaRPr lang="en-US" sz="11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1</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B — Using money and resources to control another person</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Economic abuse is about control, not about how much money a family has.</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2</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B — Control, exploitation and sabotage of work or study</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Almost every tactic fits into control, exploitation or sabotage of work or study.</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3</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A — Directive (EU) 2024/1385</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Directive (EU) 2024/1385 covers violence against women and domestic violence.</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4</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B — Digital economic control</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Controlling passwords and alerts keeps her away from her own money.</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5</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B — The debt and a damaged credit record stay with her</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She may be legally responsible for repayments and struggle to rent or borrow for years.</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6</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B — Yes, through debt, shared costs and the courts</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It can carry on through settlements, shared debt, child maintenance and court cases.</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7</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A — Starts small, becomes routine, tightens, traps</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Abuse grows in stages, and each stage makes the next feel normal.</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8</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B — Believe her and share where free help is</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Do not push or judge. Believe her and let her know help exists when she is ready.</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9</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B — Insecure residence status and language barriers</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Insecure status and language barriers can be used to threaten and control.</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10</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B — Economic abuse removes the resources that leaving needs</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Without money, contacts and confidence, leaving is much harder. It is never her fault.</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Poppi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40</Slides>
  <Notes>40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1 – Answers</dc:title>
  <dc:subject>PptxGenJS Presentation</dc:subject>
  <dc:creator>PptxGenJS</dc:creator>
  <cp:lastModifiedBy>PptxGenJS</cp:lastModifiedBy>
  <cp:revision>1</cp:revision>
  <dcterms:created xsi:type="dcterms:W3CDTF">2026-10-13T21:29:43Z</dcterms:created>
  <dcterms:modified xsi:type="dcterms:W3CDTF">2026-10-13T21:29:43Z</dcterms:modified>
</cp:coreProperties>
</file>